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3"/>
  </p:notesMasterIdLst>
  <p:sldIdLst>
    <p:sldId id="257" r:id="rId2"/>
    <p:sldId id="271" r:id="rId3"/>
    <p:sldId id="301" r:id="rId4"/>
    <p:sldId id="302" r:id="rId5"/>
    <p:sldId id="272" r:id="rId6"/>
    <p:sldId id="264" r:id="rId7"/>
    <p:sldId id="278" r:id="rId8"/>
    <p:sldId id="262" r:id="rId9"/>
    <p:sldId id="285" r:id="rId10"/>
    <p:sldId id="314" r:id="rId11"/>
    <p:sldId id="286" r:id="rId12"/>
    <p:sldId id="287" r:id="rId13"/>
    <p:sldId id="313" r:id="rId14"/>
    <p:sldId id="315" r:id="rId15"/>
    <p:sldId id="316" r:id="rId16"/>
    <p:sldId id="288" r:id="rId17"/>
    <p:sldId id="318" r:id="rId18"/>
    <p:sldId id="305" r:id="rId19"/>
    <p:sldId id="289" r:id="rId20"/>
    <p:sldId id="291" r:id="rId21"/>
    <p:sldId id="292" r:id="rId22"/>
    <p:sldId id="304" r:id="rId23"/>
    <p:sldId id="307" r:id="rId24"/>
    <p:sldId id="293" r:id="rId25"/>
    <p:sldId id="308" r:id="rId26"/>
    <p:sldId id="311" r:id="rId27"/>
    <p:sldId id="310" r:id="rId28"/>
    <p:sldId id="312" r:id="rId29"/>
    <p:sldId id="296" r:id="rId30"/>
    <p:sldId id="299" r:id="rId31"/>
    <p:sldId id="31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9A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967" autoAdjust="0"/>
  </p:normalViewPr>
  <p:slideViewPr>
    <p:cSldViewPr>
      <p:cViewPr>
        <p:scale>
          <a:sx n="81" d="100"/>
          <a:sy n="81" d="100"/>
        </p:scale>
        <p:origin x="-1498" y="-1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BASINI R R" userId="5a7342a7a6ef8cc8" providerId="LiveId" clId="{6F48B383-8228-4425-8CE9-017414F0CC3D}"/>
    <pc:docChg chg="custSel addSld modSld">
      <pc:chgData name="LEBASINI R R" userId="5a7342a7a6ef8cc8" providerId="LiveId" clId="{6F48B383-8228-4425-8CE9-017414F0CC3D}" dt="2022-03-28T05:56:09.699" v="33" actId="14100"/>
      <pc:docMkLst>
        <pc:docMk/>
      </pc:docMkLst>
      <pc:sldChg chg="addSp delSp modSp new mod">
        <pc:chgData name="LEBASINI R R" userId="5a7342a7a6ef8cc8" providerId="LiveId" clId="{6F48B383-8228-4425-8CE9-017414F0CC3D}" dt="2022-03-28T05:56:09.699" v="33" actId="14100"/>
        <pc:sldMkLst>
          <pc:docMk/>
          <pc:sldMk cId="3220795727" sldId="276"/>
        </pc:sldMkLst>
        <pc:spChg chg="mod">
          <ac:chgData name="LEBASINI R R" userId="5a7342a7a6ef8cc8" providerId="LiveId" clId="{6F48B383-8228-4425-8CE9-017414F0CC3D}" dt="2022-03-28T05:53:25.123" v="17" actId="113"/>
          <ac:spMkLst>
            <pc:docMk/>
            <pc:sldMk cId="3220795727" sldId="276"/>
            <ac:spMk id="2" creationId="{D40B577D-BE6D-44F1-9006-00B5477819D6}"/>
          </ac:spMkLst>
        </pc:spChg>
        <pc:spChg chg="del">
          <ac:chgData name="LEBASINI R R" userId="5a7342a7a6ef8cc8" providerId="LiveId" clId="{6F48B383-8228-4425-8CE9-017414F0CC3D}" dt="2022-03-28T05:54:16.285" v="18" actId="931"/>
          <ac:spMkLst>
            <pc:docMk/>
            <pc:sldMk cId="3220795727" sldId="276"/>
            <ac:spMk id="3" creationId="{08D119FD-77A1-4917-86A7-1A61FB80E395}"/>
          </ac:spMkLst>
        </pc:spChg>
        <pc:spChg chg="add del mod">
          <ac:chgData name="LEBASINI R R" userId="5a7342a7a6ef8cc8" providerId="LiveId" clId="{6F48B383-8228-4425-8CE9-017414F0CC3D}" dt="2022-03-28T05:54:58.253" v="21"/>
          <ac:spMkLst>
            <pc:docMk/>
            <pc:sldMk cId="3220795727" sldId="276"/>
            <ac:spMk id="7" creationId="{CAC774F6-EC04-4DE9-845D-47103D458C09}"/>
          </ac:spMkLst>
        </pc:spChg>
        <pc:picChg chg="add del mod">
          <ac:chgData name="LEBASINI R R" userId="5a7342a7a6ef8cc8" providerId="LiveId" clId="{6F48B383-8228-4425-8CE9-017414F0CC3D}" dt="2022-03-28T05:54:48.973" v="20" actId="21"/>
          <ac:picMkLst>
            <pc:docMk/>
            <pc:sldMk cId="3220795727" sldId="276"/>
            <ac:picMk id="5" creationId="{20DFB649-E771-4E0F-9188-644DC08C331E}"/>
          </ac:picMkLst>
        </pc:picChg>
        <pc:picChg chg="add mod modCrop">
          <ac:chgData name="LEBASINI R R" userId="5a7342a7a6ef8cc8" providerId="LiveId" clId="{6F48B383-8228-4425-8CE9-017414F0CC3D}" dt="2022-03-28T05:56:09.699" v="33" actId="14100"/>
          <ac:picMkLst>
            <pc:docMk/>
            <pc:sldMk cId="3220795727" sldId="276"/>
            <ac:picMk id="8" creationId="{56601C17-77E2-49FA-A1E8-EDEEE941A9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6E977F-7581-488A-BBA5-AD15DD0EBE1F}" type="datetimeFigureOut">
              <a:rPr lang="en-IN" smtClean="0"/>
              <a:t>25-05-2022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D79A3-684F-47C3-8F78-9755A8AB1023}" type="slidenum">
              <a:rPr lang="en-IN" smtClean="0"/>
              <a:t>‹#›</a:t>
            </a:fld>
            <a:endParaRPr lang="en-IN"/>
          </a:p>
        </p:txBody>
      </p:sp>
    </p:spTree>
    <p:extLst>
      <p:ext uri="{BB962C8B-B14F-4D97-AF65-F5344CB8AC3E}">
        <p14:creationId xmlns:p14="http://schemas.microsoft.com/office/powerpoint/2010/main" val="334846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8" name="Rectangle 7"/>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1" y="2222623"/>
            <a:ext cx="5917679" cy="2554983"/>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bwMode="gray">
          <a:xfrm>
            <a:off x="866441" y="4777380"/>
            <a:ext cx="5917679"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76937" y="1828799"/>
            <a:ext cx="990599" cy="228659"/>
          </a:xfrm>
        </p:spPr>
        <p:txBody>
          <a:bodyPr/>
          <a:lstStyle>
            <a:lvl1pPr algn="l">
              <a:defRPr b="0" i="0">
                <a:solidFill>
                  <a:schemeClr val="bg1"/>
                </a:solidFill>
              </a:defRPr>
            </a:lvl1p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bwMode="gray">
          <a:xfrm rot="5400000">
            <a:off x="6236210" y="3264407"/>
            <a:ext cx="3859795" cy="228659"/>
          </a:xfrm>
        </p:spPr>
        <p:txBody>
          <a:bodyPr/>
          <a:lstStyle>
            <a:lvl1pPr>
              <a:defRPr b="0" i="0">
                <a:solidFill>
                  <a:schemeClr val="bg1"/>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150983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DF365F-3F60-4C92-8E58-2BE7F445940B}"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313206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927101"/>
            <a:ext cx="6422004" cy="1692720"/>
          </a:xfrm>
        </p:spPr>
        <p:txBody>
          <a:bodyPr anchor="ct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941034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4" name="Rectangle 13"/>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12"/>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3"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12" name="TextBox 11"/>
          <p:cNvSpPr txBox="1"/>
          <p:nvPr/>
        </p:nvSpPr>
        <p:spPr bwMode="gray">
          <a:xfrm>
            <a:off x="7033422" y="2898648"/>
            <a:ext cx="660550"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11" name="TextBox 10"/>
          <p:cNvSpPr txBox="1"/>
          <p:nvPr/>
        </p:nvSpPr>
        <p:spPr bwMode="gray">
          <a:xfrm>
            <a:off x="651683" y="589767"/>
            <a:ext cx="601591"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2" name="Title 1"/>
          <p:cNvSpPr>
            <a:spLocks noGrp="1"/>
          </p:cNvSpPr>
          <p:nvPr>
            <p:ph type="title"/>
          </p:nvPr>
        </p:nvSpPr>
        <p:spPr>
          <a:xfrm>
            <a:off x="1128058" y="903421"/>
            <a:ext cx="6160385" cy="2895658"/>
          </a:xfrm>
        </p:spPr>
        <p:txBody>
          <a:bodyP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2422578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60799"/>
            <a:chOff x="0" y="0"/>
            <a:chExt cx="9144000" cy="6860799"/>
          </a:xfrm>
        </p:grpSpPr>
        <p:sp>
          <p:nvSpPr>
            <p:cNvPr id="10" name="Rectangle 9"/>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500659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2305"/>
            <a:ext cx="6423592" cy="714660"/>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5"/>
            <a:ext cx="2313432" cy="287771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2" y="3147165"/>
            <a:ext cx="2326749" cy="2869878"/>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3821" y="3147164"/>
            <a:ext cx="2313740"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ADF365F-3F60-4C92-8E58-2BE7F445940B}" type="datetimeFigureOut">
              <a:rPr lang="en-US" smtClean="0"/>
              <a:pPr/>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40265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1"/>
            <a:ext cx="6423592"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0" name="Text Placeholder 3"/>
          <p:cNvSpPr>
            <a:spLocks noGrp="1"/>
          </p:cNvSpPr>
          <p:nvPr>
            <p:ph type="body" sz="half" idx="21"/>
          </p:nvPr>
        </p:nvSpPr>
        <p:spPr>
          <a:xfrm>
            <a:off x="881461" y="4837558"/>
            <a:ext cx="2298410"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04318" y="4837558"/>
            <a:ext cx="2330903"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63821" y="4837558"/>
            <a:ext cx="229949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ADF365F-3F60-4C92-8E58-2BE7F445940B}" type="datetimeFigureOut">
              <a:rPr lang="en-US" smtClean="0"/>
              <a:pPr/>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4238952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1164815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8"/>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8" name="Rectangle 7"/>
            <p:cNvSpPr/>
            <p:nvPr/>
          </p:nvSpPr>
          <p:spPr bwMode="gray">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Vertical Title 1"/>
          <p:cNvSpPr>
            <a:spLocks noGrp="1"/>
          </p:cNvSpPr>
          <p:nvPr>
            <p:ph type="title" orient="vert"/>
          </p:nvPr>
        </p:nvSpPr>
        <p:spPr>
          <a:xfrm>
            <a:off x="6168970" y="1447799"/>
            <a:ext cx="1077347" cy="457199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267405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9"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311476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9" name="Rectangle 8"/>
            <p:cNvSpPr/>
            <p:nvPr/>
          </p:nvSpPr>
          <p:spPr bwMode="gray">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257588"/>
            <a:ext cx="3101765" cy="3020343"/>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F365F-3F60-4C92-8E58-2BE7F445940B}" type="datetimeFigureOut">
              <a:rPr lang="en-US" smtClean="0"/>
              <a:pPr/>
              <a:t>5/25/2022</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7738039" y="7605"/>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388147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199"/>
            <a:ext cx="3636980" cy="353060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489199"/>
            <a:ext cx="3636981" cy="35306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DF365F-3F60-4C92-8E58-2BE7F445940B}"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312529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DF365F-3F60-4C92-8E58-2BE7F445940B}" type="datetimeFigureOut">
              <a:rPr lang="en-US" smtClean="0"/>
              <a:pPr/>
              <a:t>5/25/2022</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p:cNvSpPr>
            <a:spLocks noGrp="1"/>
          </p:cNvSpPr>
          <p:nvPr>
            <p:ph type="sldNum" sz="quarter" idx="12"/>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103095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DF365F-3F60-4C92-8E58-2BE7F445940B}" type="datetimeFigureOut">
              <a:rPr lang="en-US" smtClean="0"/>
              <a:pPr/>
              <a:t>5/25/2022</a:t>
            </a:fld>
            <a:endParaRPr lang="en-US"/>
          </a:p>
        </p:txBody>
      </p:sp>
      <p:sp>
        <p:nvSpPr>
          <p:cNvPr id="4" name="Footer Placeholder 3"/>
          <p:cNvSpPr>
            <a:spLocks noGrp="1"/>
          </p:cNvSpPr>
          <p:nvPr>
            <p:ph type="ftr" sz="quarter" idx="11"/>
          </p:nvPr>
        </p:nvSpPr>
        <p:spPr/>
        <p:txBody>
          <a:bodyPr/>
          <a:lstStyle/>
          <a:p>
            <a:endParaRPr lang="en-US"/>
          </a:p>
        </p:txBody>
      </p:sp>
      <p:sp>
        <p:nvSpPr>
          <p:cNvPr id="6"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107742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F365F-3F60-4C92-8E58-2BE7F445940B}" type="datetimeFigureOut">
              <a:rPr lang="en-US" smtClean="0"/>
              <a:pPr/>
              <a:t>5/25/2022</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360986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89"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DF365F-3F60-4C92-8E58-2BE7F445940B}"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13466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DF365F-3F60-4C92-8E58-2BE7F445940B}" type="datetimeFigureOut">
              <a:rPr lang="en-US" smtClean="0"/>
              <a:pPr/>
              <a:t>5/25/2022</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87F1493C-6D4D-49D3-9DCB-B033F140CD68}" type="slidenum">
              <a:rPr lang="en-US" smtClean="0"/>
              <a:pPr/>
              <a:t>‹#›</a:t>
            </a:fld>
            <a:endParaRPr lang="en-US"/>
          </a:p>
        </p:txBody>
      </p:sp>
    </p:spTree>
    <p:extLst>
      <p:ext uri="{BB962C8B-B14F-4D97-AF65-F5344CB8AC3E}">
        <p14:creationId xmlns:p14="http://schemas.microsoft.com/office/powerpoint/2010/main" val="197724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25" name="Rectangle 24"/>
            <p:cNvSpPr/>
            <p:nvPr/>
          </p:nvSpPr>
          <p:spPr>
            <a:xfrm>
              <a:off x="0" y="0"/>
              <a:ext cx="9118832"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18"/>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3202"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441" y="2489200"/>
            <a:ext cx="6343201" cy="3530600"/>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9638" y="6365499"/>
            <a:ext cx="990599" cy="228659"/>
          </a:xfrm>
          <a:prstGeom prst="rect">
            <a:avLst/>
          </a:prstGeom>
        </p:spPr>
        <p:txBody>
          <a:bodyPr vert="horz" lIns="91440" tIns="45720" rIns="91440" bIns="45720" rtlCol="0" anchor="b"/>
          <a:lstStyle>
            <a:lvl1pPr algn="r">
              <a:defRPr sz="900" b="1" i="0">
                <a:solidFill>
                  <a:schemeClr val="accent1"/>
                </a:solidFill>
                <a:latin typeface="+mn-lt"/>
              </a:defRPr>
            </a:lvl1pPr>
          </a:lstStyle>
          <a:p>
            <a:fld id="{7ADF365F-3F60-4C92-8E58-2BE7F445940B}" type="datetimeFigureOut">
              <a:rPr lang="en-US" smtClean="0"/>
              <a:pPr/>
              <a:t>5/25/2022</a:t>
            </a:fld>
            <a:endParaRPr lang="en-US"/>
          </a:p>
        </p:txBody>
      </p:sp>
      <p:sp>
        <p:nvSpPr>
          <p:cNvPr id="5" name="Footer Placeholder 4"/>
          <p:cNvSpPr>
            <a:spLocks noGrp="1"/>
          </p:cNvSpPr>
          <p:nvPr>
            <p:ph type="ftr" sz="quarter" idx="3"/>
          </p:nvPr>
        </p:nvSpPr>
        <p:spPr>
          <a:xfrm>
            <a:off x="590843" y="6365498"/>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Slide Number Placeholder 5"/>
          <p:cNvSpPr>
            <a:spLocks noGrp="1"/>
          </p:cNvSpPr>
          <p:nvPr>
            <p:ph type="sldNum" sz="quarter" idx="4"/>
          </p:nvPr>
        </p:nvSpPr>
        <p:spPr bwMode="auto">
          <a:xfrm>
            <a:off x="7678616" y="295730"/>
            <a:ext cx="791308" cy="767687"/>
          </a:xfrm>
          <a:prstGeom prst="rect">
            <a:avLst/>
          </a:prstGeom>
        </p:spPr>
        <p:txBody>
          <a:bodyPr vert="horz" lIns="91440" tIns="45720" rIns="91440" bIns="45720" rtlCol="0" anchor="b"/>
          <a:lstStyle>
            <a:lvl1pPr algn="ctr">
              <a:defRPr sz="2800" b="0" i="0">
                <a:solidFill>
                  <a:schemeClr val="bg1"/>
                </a:solidFill>
              </a:defRPr>
            </a:lvl1pPr>
          </a:lstStyle>
          <a:p>
            <a:fld id="{87F1493C-6D4D-49D3-9DCB-B033F140CD68}" type="slidenum">
              <a:rPr lang="en-US" smtClean="0"/>
              <a:pPr/>
              <a:t>‹#›</a:t>
            </a:fld>
            <a:endParaRPr lang="en-US"/>
          </a:p>
        </p:txBody>
      </p:sp>
    </p:spTree>
    <p:extLst>
      <p:ext uri="{BB962C8B-B14F-4D97-AF65-F5344CB8AC3E}">
        <p14:creationId xmlns:p14="http://schemas.microsoft.com/office/powerpoint/2010/main" val="37983206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8367464" cy="1440160"/>
          </a:xfrm>
        </p:spPr>
        <p:txBody>
          <a:bodyPr>
            <a:noAutofit/>
          </a:bodyPr>
          <a:lstStyle/>
          <a:p>
            <a:r>
              <a:rPr lang="en-US" sz="3600" b="1" dirty="0" smtClean="0">
                <a:solidFill>
                  <a:schemeClr val="accent1"/>
                </a:solidFill>
                <a:latin typeface="Times New Roman" panose="02020603050405020304" pitchFamily="18" charset="0"/>
                <a:cs typeface="Times New Roman" panose="02020603050405020304" pitchFamily="18" charset="0"/>
              </a:rPr>
              <a:t>OBJECT DETECTION AND IDENTIFICATION FOR DEAF AND BLIND PEOPLE IN A VIDEO SCENE</a:t>
            </a:r>
            <a:endParaRPr lang="en-US" sz="3600" b="1" dirty="0">
              <a:solidFill>
                <a:schemeClr val="accent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B5BD26E-E29E-406D-B3F7-8651661DCDF4}"/>
              </a:ext>
            </a:extLst>
          </p:cNvPr>
          <p:cNvSpPr txBox="1"/>
          <p:nvPr/>
        </p:nvSpPr>
        <p:spPr>
          <a:xfrm flipH="1">
            <a:off x="467544" y="2636912"/>
            <a:ext cx="7992888" cy="3046988"/>
          </a:xfrm>
          <a:prstGeom prst="rect">
            <a:avLst/>
          </a:prstGeom>
          <a:solidFill>
            <a:schemeClr val="bg1"/>
          </a:solidFill>
          <a:ln>
            <a:solidFill>
              <a:schemeClr val="tx1"/>
            </a:solidFill>
          </a:ln>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PROJECT GUIDE:</a:t>
            </a:r>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 </a:t>
            </a:r>
            <a:r>
              <a:rPr lang="en-US" sz="2400" dirty="0" smtClean="0">
                <a:solidFill>
                  <a:schemeClr val="tx2">
                    <a:lumMod val="60000"/>
                    <a:lumOff val="40000"/>
                  </a:schemeClr>
                </a:solidFill>
                <a:latin typeface="Times New Roman" panose="02020603050405020304" pitchFamily="18" charset="0"/>
                <a:cs typeface="Times New Roman" panose="02020603050405020304" pitchFamily="18" charset="0"/>
              </a:rPr>
              <a:t>DR. JOSEPHINE LEELA ,</a:t>
            </a:r>
            <a:r>
              <a:rPr lang="en-US" sz="2400" dirty="0" err="1" smtClean="0">
                <a:solidFill>
                  <a:schemeClr val="tx2">
                    <a:lumMod val="60000"/>
                    <a:lumOff val="40000"/>
                  </a:schemeClr>
                </a:solidFill>
                <a:latin typeface="Times New Roman" panose="02020603050405020304" pitchFamily="18" charset="0"/>
                <a:cs typeface="Times New Roman" panose="02020603050405020304" pitchFamily="18" charset="0"/>
              </a:rPr>
              <a:t>M.E,Ph.D</a:t>
            </a:r>
            <a:endParaRPr lang="en-IN" sz="2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TEAM MEMBERS:</a:t>
            </a:r>
          </a:p>
          <a:p>
            <a:r>
              <a:rPr lang="en-IN" sz="2400" dirty="0" smtClean="0">
                <a:solidFill>
                  <a:schemeClr val="tx2">
                    <a:lumMod val="60000"/>
                    <a:lumOff val="40000"/>
                  </a:schemeClr>
                </a:solidFill>
                <a:latin typeface="Times New Roman" panose="02020603050405020304" pitchFamily="18" charset="0"/>
                <a:cs typeface="Times New Roman" panose="02020603050405020304" pitchFamily="18" charset="0"/>
              </a:rPr>
              <a:t>D </a:t>
            </a:r>
            <a:r>
              <a:rPr lang="en-IN" sz="2400" dirty="0">
                <a:solidFill>
                  <a:schemeClr val="tx2">
                    <a:lumMod val="60000"/>
                    <a:lumOff val="40000"/>
                  </a:schemeClr>
                </a:solidFill>
                <a:latin typeface="Times New Roman" panose="02020603050405020304" pitchFamily="18" charset="0"/>
                <a:cs typeface="Times New Roman" panose="02020603050405020304" pitchFamily="18" charset="0"/>
              </a:rPr>
              <a:t>RUPASREE </a:t>
            </a:r>
            <a:r>
              <a:rPr lang="en-IN" sz="2400" dirty="0" smtClean="0">
                <a:solidFill>
                  <a:schemeClr val="tx2">
                    <a:lumMod val="60000"/>
                    <a:lumOff val="40000"/>
                  </a:schemeClr>
                </a:solidFill>
                <a:latin typeface="Times New Roman" panose="02020603050405020304" pitchFamily="18" charset="0"/>
                <a:cs typeface="Times New Roman" panose="02020603050405020304" pitchFamily="18" charset="0"/>
              </a:rPr>
              <a:t>[ROLLNO:2018PECCS122]</a:t>
            </a:r>
            <a:endParaRPr lang="en-IN" sz="2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IN" sz="2400" dirty="0">
                <a:solidFill>
                  <a:schemeClr val="tx2">
                    <a:lumMod val="60000"/>
                    <a:lumOff val="40000"/>
                  </a:schemeClr>
                </a:solidFill>
                <a:latin typeface="Times New Roman" panose="02020603050405020304" pitchFamily="18" charset="0"/>
                <a:cs typeface="Times New Roman" panose="02020603050405020304" pitchFamily="18" charset="0"/>
              </a:rPr>
              <a:t>LEBASINI </a:t>
            </a:r>
            <a:r>
              <a:rPr lang="en-IN" sz="2400" dirty="0" smtClean="0">
                <a:solidFill>
                  <a:schemeClr val="tx2">
                    <a:lumMod val="60000"/>
                    <a:lumOff val="40000"/>
                  </a:schemeClr>
                </a:solidFill>
                <a:latin typeface="Times New Roman" panose="02020603050405020304" pitchFamily="18" charset="0"/>
                <a:cs typeface="Times New Roman" panose="02020603050405020304" pitchFamily="18" charset="0"/>
              </a:rPr>
              <a:t>RR[ROLLNO: 2018PECCS158]</a:t>
            </a:r>
            <a:endParaRPr lang="en-IN" sz="2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IN" sz="2400" dirty="0" smtClean="0">
                <a:solidFill>
                  <a:schemeClr val="tx2">
                    <a:lumMod val="60000"/>
                    <a:lumOff val="40000"/>
                  </a:schemeClr>
                </a:solidFill>
                <a:latin typeface="Times New Roman" panose="02020603050405020304" pitchFamily="18" charset="0"/>
                <a:cs typeface="Times New Roman" panose="02020603050405020304" pitchFamily="18" charset="0"/>
              </a:rPr>
              <a:t>D </a:t>
            </a:r>
            <a:r>
              <a:rPr lang="en-IN" sz="2400" dirty="0">
                <a:solidFill>
                  <a:schemeClr val="tx2">
                    <a:lumMod val="60000"/>
                    <a:lumOff val="40000"/>
                  </a:schemeClr>
                </a:solidFill>
                <a:latin typeface="Times New Roman" panose="02020603050405020304" pitchFamily="18" charset="0"/>
                <a:cs typeface="Times New Roman" panose="02020603050405020304" pitchFamily="18" charset="0"/>
              </a:rPr>
              <a:t>HARIKA </a:t>
            </a:r>
            <a:r>
              <a:rPr lang="en-IN" sz="2400" dirty="0" smtClean="0">
                <a:solidFill>
                  <a:schemeClr val="tx2">
                    <a:lumMod val="60000"/>
                    <a:lumOff val="40000"/>
                  </a:schemeClr>
                </a:solidFill>
                <a:latin typeface="Times New Roman" panose="02020603050405020304" pitchFamily="18" charset="0"/>
                <a:cs typeface="Times New Roman" panose="02020603050405020304" pitchFamily="18" charset="0"/>
              </a:rPr>
              <a:t>RAMAKRISHNA[ROLL NO: 2018PECCS124]</a:t>
            </a:r>
            <a:endParaRPr lang="en-IN" sz="24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BATCH </a:t>
            </a:r>
            <a:r>
              <a:rPr lang="en-US" sz="2400" b="1" dirty="0" smtClean="0">
                <a:solidFill>
                  <a:schemeClr val="tx2">
                    <a:lumMod val="60000"/>
                    <a:lumOff val="40000"/>
                  </a:schemeClr>
                </a:solidFill>
                <a:latin typeface="Times New Roman" panose="02020603050405020304" pitchFamily="18" charset="0"/>
                <a:cs typeface="Times New Roman" panose="02020603050405020304" pitchFamily="18" charset="0"/>
              </a:rPr>
              <a:t>: </a:t>
            </a:r>
            <a:r>
              <a:rPr lang="en-US" sz="2400" dirty="0" smtClean="0">
                <a:solidFill>
                  <a:schemeClr val="tx2">
                    <a:lumMod val="60000"/>
                    <a:lumOff val="40000"/>
                  </a:schemeClr>
                </a:solidFill>
                <a:latin typeface="Times New Roman" panose="02020603050405020304" pitchFamily="18" charset="0"/>
                <a:cs typeface="Times New Roman" panose="02020603050405020304" pitchFamily="18" charset="0"/>
              </a:rPr>
              <a:t>A10</a:t>
            </a:r>
          </a:p>
          <a:p>
            <a:r>
              <a:rPr lang="en-US" sz="2400" b="1" dirty="0">
                <a:latin typeface="Times New Roman" panose="02020603050405020304" pitchFamily="18" charset="0"/>
                <a:cs typeface="Times New Roman" panose="02020603050405020304" pitchFamily="18" charset="0"/>
              </a:rPr>
              <a:t>Project Domain </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 EMBEDDED &amp; IOT</a:t>
            </a:r>
            <a:endParaRPr lang="en-IN" sz="2400"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706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CLASS DIAGRAM</a:t>
            </a:r>
            <a:endParaRPr lang="en-IN" b="1"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3440" y="2297774"/>
            <a:ext cx="4986791" cy="3722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30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USE CASE DIAGRAM</a:t>
            </a:r>
            <a:endParaRPr lang="en-IN"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2204864"/>
            <a:ext cx="4752528" cy="4426414"/>
          </a:xfrm>
        </p:spPr>
      </p:pic>
    </p:spTree>
    <p:extLst>
      <p:ext uri="{BB962C8B-B14F-4D97-AF65-F5344CB8AC3E}">
        <p14:creationId xmlns:p14="http://schemas.microsoft.com/office/powerpoint/2010/main" val="1341425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SEQUENCE DIAGRAM</a:t>
            </a:r>
            <a:endParaRPr lang="en-IN"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2373118"/>
            <a:ext cx="6048672" cy="3936202"/>
          </a:xfrm>
        </p:spPr>
      </p:pic>
    </p:spTree>
    <p:extLst>
      <p:ext uri="{BB962C8B-B14F-4D97-AF65-F5344CB8AC3E}">
        <p14:creationId xmlns:p14="http://schemas.microsoft.com/office/powerpoint/2010/main" val="958718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ACTIVITY DIAGRAM</a:t>
            </a:r>
            <a:endParaRPr lang="en-IN"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9832" y="2276872"/>
            <a:ext cx="2000971" cy="438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264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STATE CHART DIAGRAM</a:t>
            </a:r>
            <a:endParaRPr lang="en-IN"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2276872"/>
            <a:ext cx="7560840" cy="393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17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DEPLOYMENT DIAGRAM</a:t>
            </a:r>
            <a:endParaRPr lang="en-IN"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6940" y="2541375"/>
            <a:ext cx="4883319" cy="342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12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MODULE DESCRIPTION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539553" y="2420888"/>
            <a:ext cx="6670090" cy="3598912"/>
          </a:xfrm>
        </p:spPr>
        <p:txBody>
          <a:bodyPr/>
          <a:lstStyle/>
          <a:p>
            <a:pPr marL="0" indent="0">
              <a:buNone/>
            </a:pPr>
            <a:r>
              <a:rPr lang="en-US" b="1" dirty="0"/>
              <a:t> </a:t>
            </a:r>
            <a:endParaRPr lang="en-IN" dirty="0"/>
          </a:p>
          <a:p>
            <a:pPr lvl="0">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Video acquisition</a:t>
            </a:r>
          </a:p>
          <a:p>
            <a:pPr>
              <a:buClr>
                <a:schemeClr val="tx2">
                  <a:lumMod val="60000"/>
                  <a:lumOff val="40000"/>
                </a:schemeClr>
              </a:buClr>
              <a:buFont typeface="Wingdings" pitchFamily="2" charset="2"/>
              <a:buChar char="v"/>
            </a:pPr>
            <a:r>
              <a:rPr lang="en-US" dirty="0">
                <a:latin typeface="Times New Roman" pitchFamily="18" charset="0"/>
                <a:cs typeface="Times New Roman" pitchFamily="18" charset="0"/>
              </a:rPr>
              <a:t>Feature </a:t>
            </a:r>
            <a:r>
              <a:rPr lang="en-US" dirty="0" smtClean="0">
                <a:latin typeface="Times New Roman" pitchFamily="18" charset="0"/>
                <a:cs typeface="Times New Roman" pitchFamily="18" charset="0"/>
              </a:rPr>
              <a:t>extraction</a:t>
            </a:r>
          </a:p>
          <a:p>
            <a:pPr lvl="0">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Object detection</a:t>
            </a:r>
            <a:endParaRPr lang="en-IN" dirty="0">
              <a:latin typeface="Times New Roman" pitchFamily="18" charset="0"/>
              <a:cs typeface="Times New Roman" pitchFamily="18" charset="0"/>
            </a:endParaRPr>
          </a:p>
          <a:p>
            <a:pPr lvl="0">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Training</a:t>
            </a:r>
            <a:endParaRPr lang="en-IN" dirty="0">
              <a:latin typeface="Times New Roman" pitchFamily="18" charset="0"/>
              <a:cs typeface="Times New Roman" pitchFamily="18" charset="0"/>
            </a:endParaRPr>
          </a:p>
          <a:p>
            <a:pPr lvl="0">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Testing</a:t>
            </a:r>
          </a:p>
          <a:p>
            <a:pPr lvl="0">
              <a:buClr>
                <a:schemeClr val="tx2">
                  <a:lumMod val="60000"/>
                  <a:lumOff val="40000"/>
                </a:schemeClr>
              </a:buClr>
              <a:buFont typeface="Wingdings" pitchFamily="2" charset="2"/>
              <a:buChar char="v"/>
            </a:pPr>
            <a:endParaRPr lang="en-IN" dirty="0">
              <a:solidFill>
                <a:schemeClr val="tx2">
                  <a:lumMod val="60000"/>
                  <a:lumOff val="4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19714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VIDEO ACQUISITION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66441" y="2420888"/>
            <a:ext cx="7377967" cy="3598912"/>
          </a:xfrm>
        </p:spPr>
        <p:txBody>
          <a:bodyPr/>
          <a:lstStyle/>
          <a:p>
            <a:pPr>
              <a:buClr>
                <a:schemeClr val="tx2">
                  <a:lumMod val="60000"/>
                  <a:lumOff val="40000"/>
                </a:schemeClr>
              </a:buClr>
              <a:buFont typeface="Wingdings" pitchFamily="2" charset="2"/>
              <a:buChar char="v"/>
            </a:pPr>
            <a:r>
              <a:rPr lang="en-IN" dirty="0" smtClean="0">
                <a:latin typeface="Times New Roman" pitchFamily="18" charset="0"/>
                <a:cs typeface="Times New Roman" pitchFamily="18" charset="0"/>
              </a:rPr>
              <a:t>IP web cam application is installed in the android mobile.</a:t>
            </a:r>
          </a:p>
          <a:p>
            <a:pPr>
              <a:buClr>
                <a:schemeClr val="tx2">
                  <a:lumMod val="60000"/>
                  <a:lumOff val="40000"/>
                </a:schemeClr>
              </a:buClr>
              <a:buFont typeface="Wingdings" pitchFamily="2" charset="2"/>
              <a:buChar char="v"/>
            </a:pPr>
            <a:r>
              <a:rPr lang="en-IN" dirty="0" smtClean="0">
                <a:latin typeface="Times New Roman" pitchFamily="18" charset="0"/>
                <a:cs typeface="Times New Roman" pitchFamily="18" charset="0"/>
              </a:rPr>
              <a:t>Once the server is installed and  then copy the </a:t>
            </a:r>
            <a:r>
              <a:rPr lang="en-IN" dirty="0" err="1" smtClean="0">
                <a:latin typeface="Times New Roman" pitchFamily="18" charset="0"/>
                <a:cs typeface="Times New Roman" pitchFamily="18" charset="0"/>
              </a:rPr>
              <a:t>ip</a:t>
            </a:r>
            <a:r>
              <a:rPr lang="en-IN" dirty="0" smtClean="0">
                <a:latin typeface="Times New Roman" pitchFamily="18" charset="0"/>
                <a:cs typeface="Times New Roman" pitchFamily="18" charset="0"/>
              </a:rPr>
              <a:t> address and paste it in the code and then save it.</a:t>
            </a:r>
          </a:p>
          <a:p>
            <a:pPr>
              <a:buClr>
                <a:schemeClr val="tx2">
                  <a:lumMod val="60000"/>
                  <a:lumOff val="40000"/>
                </a:schemeClr>
              </a:buClr>
              <a:buFont typeface="Wingdings" pitchFamily="2" charset="2"/>
              <a:buChar char="v"/>
            </a:pPr>
            <a:r>
              <a:rPr lang="en-IN" dirty="0" smtClean="0">
                <a:latin typeface="Times New Roman" pitchFamily="18" charset="0"/>
                <a:cs typeface="Times New Roman" pitchFamily="18" charset="0"/>
              </a:rPr>
              <a:t>Once the code is executed , then through the application the video is captured and the process takes place.</a:t>
            </a:r>
          </a:p>
          <a:p>
            <a:pPr>
              <a:buClr>
                <a:schemeClr val="tx2">
                  <a:lumMod val="60000"/>
                  <a:lumOff val="40000"/>
                </a:schemeClr>
              </a:buClr>
              <a:buFont typeface="Wingdings" pitchFamily="2" charset="2"/>
              <a:buChar char="v"/>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37771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FEATURE EXTRACTION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539553" y="2276872"/>
            <a:ext cx="8136904" cy="3742928"/>
          </a:xfrm>
        </p:spPr>
        <p:txBody>
          <a:bodyPr>
            <a:normAutofit/>
          </a:bodyPr>
          <a:lstStyle/>
          <a:p>
            <a:pPr>
              <a:buClr>
                <a:schemeClr val="tx2">
                  <a:lumMod val="60000"/>
                  <a:lumOff val="40000"/>
                </a:schemeClr>
              </a:buClr>
              <a:buFont typeface="Wingdings" pitchFamily="2" charset="2"/>
              <a:buChar char="v"/>
            </a:pPr>
            <a:r>
              <a:rPr lang="en-US" dirty="0">
                <a:latin typeface="Times New Roman" pitchFamily="18" charset="0"/>
                <a:cs typeface="Times New Roman" pitchFamily="18" charset="0"/>
              </a:rPr>
              <a:t>The main purpose of using features instead of raw pixel values as the input to a learning algorithm is to reduce/increase the in-class/out of class variability compared to the raw input data, and thus making classification easier.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Open </a:t>
            </a:r>
            <a:r>
              <a:rPr lang="en-US" dirty="0">
                <a:latin typeface="Times New Roman" pitchFamily="18" charset="0"/>
                <a:cs typeface="Times New Roman" pitchFamily="18" charset="0"/>
              </a:rPr>
              <a:t>CV systems generally exploit a single camera to capture image data.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Recognition </a:t>
            </a:r>
            <a:r>
              <a:rPr lang="en-US" dirty="0">
                <a:latin typeface="Times New Roman" pitchFamily="18" charset="0"/>
                <a:cs typeface="Times New Roman" pitchFamily="18" charset="0"/>
              </a:rPr>
              <a:t>is then performed based on various features extracted from that data.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addition, features extraction is the process by which certain features of interest within an image are detected and represented for further processing</a:t>
            </a:r>
            <a:r>
              <a:rPr lang="en-US" dirty="0" smtClean="0">
                <a:latin typeface="Times New Roman" pitchFamily="18" charset="0"/>
                <a:cs typeface="Times New Roman" pitchFamily="18" charset="0"/>
              </a:rPr>
              <a:t>.</a:t>
            </a: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It is a critical step in most computer vision and image processing solutions because it marks the transition from pictorial to non-pictorial (alphanumerical, usually quantitative) data representation </a:t>
            </a:r>
            <a:r>
              <a:rPr lang="en-US" dirty="0" smtClean="0">
                <a:latin typeface="Times New Roman" pitchFamily="18" charset="0"/>
                <a:cs typeface="Times New Roman" pitchFamily="18" charset="0"/>
              </a:rPr>
              <a:t>.</a:t>
            </a:r>
          </a:p>
          <a:p>
            <a:pPr marL="0" indent="0">
              <a:buNone/>
            </a:pPr>
            <a:endParaRPr lang="en-IN" dirty="0"/>
          </a:p>
        </p:txBody>
      </p:sp>
    </p:spTree>
    <p:extLst>
      <p:ext uri="{BB962C8B-B14F-4D97-AF65-F5344CB8AC3E}">
        <p14:creationId xmlns:p14="http://schemas.microsoft.com/office/powerpoint/2010/main" val="1397540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OBECT DETECTION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539553" y="2276872"/>
            <a:ext cx="8208912" cy="3742928"/>
          </a:xfrm>
        </p:spPr>
        <p:txBody>
          <a:bodyPr>
            <a:normAutofit/>
          </a:bodyPr>
          <a:lstStyle/>
          <a:p>
            <a:pPr>
              <a:buClr>
                <a:schemeClr val="tx2">
                  <a:lumMod val="60000"/>
                  <a:lumOff val="40000"/>
                </a:schemeClr>
              </a:buClr>
              <a:buFont typeface="Wingdings" pitchFamily="2" charset="2"/>
              <a:buChar char="v"/>
            </a:pPr>
            <a:r>
              <a:rPr lang="en-US" dirty="0">
                <a:latin typeface="Times New Roman" pitchFamily="18" charset="0"/>
                <a:cs typeface="Times New Roman" pitchFamily="18" charset="0"/>
              </a:rPr>
              <a:t>Object detection is a computer technology related to computer vision and image processing that deals with detecting instances of semantic objects of a certain class (such as humans, buildings, or cars) in digital images and </a:t>
            </a:r>
            <a:r>
              <a:rPr lang="en-US" dirty="0" smtClean="0">
                <a:latin typeface="Times New Roman" pitchFamily="18" charset="0"/>
                <a:cs typeface="Times New Roman" pitchFamily="18" charset="0"/>
              </a:rPr>
              <a:t>videos.</a:t>
            </a: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Well-researched </a:t>
            </a:r>
            <a:r>
              <a:rPr lang="en-US" dirty="0">
                <a:latin typeface="Times New Roman" pitchFamily="18" charset="0"/>
                <a:cs typeface="Times New Roman" pitchFamily="18" charset="0"/>
              </a:rPr>
              <a:t>domains of object detection include face detection and pedestrian detection.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Object </a:t>
            </a:r>
            <a:r>
              <a:rPr lang="en-US" dirty="0">
                <a:latin typeface="Times New Roman" pitchFamily="18" charset="0"/>
                <a:cs typeface="Times New Roman" pitchFamily="18" charset="0"/>
              </a:rPr>
              <a:t>detection has applications in many areas of computer vision, including image retrieval and video surveillance.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725448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INTRODUCTION</a:t>
            </a:r>
            <a:br>
              <a:rPr lang="en-US" b="1" dirty="0" smtClean="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1561" y="2489200"/>
            <a:ext cx="7848872" cy="3964136"/>
          </a:xfrm>
        </p:spPr>
        <p:txBody>
          <a:bodyPr>
            <a:normAutofit/>
          </a:bodyPr>
          <a:lstStyle/>
          <a:p>
            <a:pPr algn="just">
              <a:buClr>
                <a:schemeClr val="tx2">
                  <a:lumMod val="60000"/>
                  <a:lumOff val="40000"/>
                </a:schemeClr>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project investigates methods and procedures to construct an efficient system to assist blinds in their everyday life. </a:t>
            </a:r>
          </a:p>
          <a:p>
            <a:pPr algn="just">
              <a:buClr>
                <a:schemeClr val="tx2">
                  <a:lumMod val="60000"/>
                  <a:lumOff val="40000"/>
                </a:schemeClr>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particular, various technologies that can be utilized to build a wearable system are examined. </a:t>
            </a:r>
          </a:p>
          <a:p>
            <a:pPr algn="just">
              <a:buClr>
                <a:schemeClr val="tx2">
                  <a:lumMod val="60000"/>
                  <a:lumOff val="40000"/>
                </a:schemeClr>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machine vision and the communication component of the blind navigation and guidance is designed not only to search the surroundings environment but also to determine </a:t>
            </a:r>
            <a:r>
              <a:rPr lang="en-US" dirty="0" smtClean="0">
                <a:latin typeface="Times New Roman" panose="02020603050405020304" pitchFamily="18" charset="0"/>
                <a:cs typeface="Times New Roman" panose="02020603050405020304" pitchFamily="18" charset="0"/>
              </a:rPr>
              <a:t> safety. </a:t>
            </a:r>
            <a:endParaRPr lang="en-US" dirty="0">
              <a:latin typeface="Times New Roman" panose="02020603050405020304" pitchFamily="18" charset="0"/>
              <a:cs typeface="Times New Roman" panose="02020603050405020304" pitchFamily="18" charset="0"/>
            </a:endParaRPr>
          </a:p>
          <a:p>
            <a:pPr algn="just">
              <a:buClr>
                <a:schemeClr val="tx2">
                  <a:lumMod val="60000"/>
                  <a:lumOff val="40000"/>
                </a:schemeClr>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work highlights the importance and also provides the instructions to blinds for efficient navigation and safe guidance by incorporating object/pedestrian detection in real-time. </a:t>
            </a:r>
            <a:endParaRPr lang="en-IN" dirty="0">
              <a:latin typeface="Times New Roman" panose="02020603050405020304" pitchFamily="18"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2091396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TRAINING</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539553" y="2276872"/>
            <a:ext cx="6840760" cy="2448272"/>
          </a:xfrm>
        </p:spPr>
        <p:txBody>
          <a:bodyPr/>
          <a:lstStyle/>
          <a:p>
            <a:pPr>
              <a:buFont typeface="Wingdings" pitchFamily="2" charset="2"/>
              <a:buChar char="v"/>
            </a:pPr>
            <a:endParaRPr lang="en-US" dirty="0" smtClean="0"/>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objects of video captured is collected</a:t>
            </a:r>
            <a:r>
              <a:rPr lang="en-US" dirty="0" smtClean="0">
                <a:latin typeface="Times New Roman" pitchFamily="18" charset="0"/>
                <a:cs typeface="Times New Roman" pitchFamily="18" charset="0"/>
              </a:rPr>
              <a:t>.</a:t>
            </a: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collected image is preprocessed and features like distance, object type are extracted.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Based </a:t>
            </a:r>
            <a:r>
              <a:rPr lang="en-US" dirty="0">
                <a:latin typeface="Times New Roman" pitchFamily="18" charset="0"/>
                <a:cs typeface="Times New Roman" pitchFamily="18" charset="0"/>
              </a:rPr>
              <a:t>on the features extracted the model is trained.</a:t>
            </a:r>
            <a:endParaRPr lang="en-IN" dirty="0">
              <a:latin typeface="Times New Roman" pitchFamily="18" charset="0"/>
              <a:cs typeface="Times New Roman" pitchFamily="18" charset="0"/>
            </a:endParaRPr>
          </a:p>
          <a:p>
            <a:pPr marL="0" indent="0">
              <a:buNone/>
            </a:pPr>
            <a:r>
              <a:rPr lang="en-US" b="1" dirty="0">
                <a:latin typeface="Times New Roman" pitchFamily="18" charset="0"/>
                <a:cs typeface="Times New Roman" pitchFamily="18" charset="0"/>
              </a:rPr>
              <a:t> </a:t>
            </a:r>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3916767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TESTING</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611561" y="2492896"/>
            <a:ext cx="7272808" cy="2448272"/>
          </a:xfrm>
        </p:spPr>
        <p:txBody>
          <a:bodyPr/>
          <a:lstStyle/>
          <a:p>
            <a:pPr>
              <a:buFont typeface="Wingdings" pitchFamily="2" charset="2"/>
              <a:buChar char="v"/>
            </a:pPr>
            <a:endParaRPr lang="en-US" dirty="0" smtClean="0"/>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object from the camera is collected.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collected image is preprocessed and required features like distance, object type is extracted from the image.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dirty="0" smtClean="0">
                <a:latin typeface="Times New Roman" pitchFamily="18" charset="0"/>
                <a:cs typeface="Times New Roman" pitchFamily="18" charset="0"/>
              </a:rPr>
              <a:t>Based </a:t>
            </a:r>
            <a:r>
              <a:rPr lang="en-US" dirty="0">
                <a:latin typeface="Times New Roman" pitchFamily="18" charset="0"/>
                <a:cs typeface="Times New Roman" pitchFamily="18" charset="0"/>
              </a:rPr>
              <a:t>on the trained data, the system tests the feature extracted and predicts the object distance</a:t>
            </a:r>
            <a:r>
              <a:rPr lang="en-US" b="1"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532898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PERFORMANCE ANALYSIS</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TELEVISION</a:t>
            </a:r>
            <a:endParaRPr lang="en-IN"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2235659"/>
            <a:ext cx="5544616" cy="2756014"/>
          </a:xfrm>
        </p:spPr>
      </p:pic>
      <p:sp>
        <p:nvSpPr>
          <p:cNvPr id="6" name="Rectangle 5"/>
          <p:cNvSpPr/>
          <p:nvPr/>
        </p:nvSpPr>
        <p:spPr>
          <a:xfrm>
            <a:off x="611560" y="5373216"/>
            <a:ext cx="8064896" cy="1200329"/>
          </a:xfrm>
          <a:prstGeom prst="rect">
            <a:avLst/>
          </a:prstGeom>
        </p:spPr>
        <p:txBody>
          <a:bodyPr wrap="square">
            <a:spAutoFit/>
          </a:bodyPr>
          <a:lstStyle/>
          <a:p>
            <a:r>
              <a:rPr lang="en-US" dirty="0">
                <a:latin typeface="Times New Roman" pitchFamily="18" charset="0"/>
                <a:cs typeface="Times New Roman" pitchFamily="18" charset="0"/>
              </a:rPr>
              <a:t>We have plot a graph of Performance Metrics w.r.t Accuracy . It can be seen as follows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X-Axis</a:t>
            </a:r>
            <a:r>
              <a:rPr lang="en-US" dirty="0">
                <a:latin typeface="Times New Roman" pitchFamily="18" charset="0"/>
                <a:cs typeface="Times New Roman" pitchFamily="18" charset="0"/>
              </a:rPr>
              <a:t>: Time Frame(in Sec</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Y-AXIS:Accuracy</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Metrics(in percentage)</a:t>
            </a:r>
            <a:endParaRPr lang="en-IN" dirty="0">
              <a:latin typeface="Times New Roman" pitchFamily="18" charset="0"/>
              <a:cs typeface="Times New Roman" pitchFamily="18" charset="0"/>
            </a:endParaRPr>
          </a:p>
        </p:txBody>
      </p:sp>
      <p:sp>
        <p:nvSpPr>
          <p:cNvPr id="3" name="Rectangle 2"/>
          <p:cNvSpPr/>
          <p:nvPr/>
        </p:nvSpPr>
        <p:spPr>
          <a:xfrm>
            <a:off x="3563888" y="4954393"/>
            <a:ext cx="2016224" cy="369332"/>
          </a:xfrm>
          <a:prstGeom prst="rect">
            <a:avLst/>
          </a:prstGeom>
        </p:spPr>
        <p:txBody>
          <a:bodyPr wrap="square">
            <a:spAutoFit/>
          </a:bodyPr>
          <a:lstStyle/>
          <a:p>
            <a:r>
              <a:rPr lang="en-US" dirty="0">
                <a:latin typeface="Times New Roman" pitchFamily="18" charset="0"/>
                <a:cs typeface="Times New Roman" pitchFamily="18" charset="0"/>
              </a:rPr>
              <a:t>Time Frame</a:t>
            </a:r>
            <a:endParaRPr lang="en-IN" dirty="0"/>
          </a:p>
        </p:txBody>
      </p:sp>
      <p:sp>
        <p:nvSpPr>
          <p:cNvPr id="5" name="Rectangle 4"/>
          <p:cNvSpPr/>
          <p:nvPr/>
        </p:nvSpPr>
        <p:spPr>
          <a:xfrm rot="16200000">
            <a:off x="841685" y="3198875"/>
            <a:ext cx="1243046" cy="369332"/>
          </a:xfrm>
          <a:prstGeom prst="rect">
            <a:avLst/>
          </a:prstGeom>
        </p:spPr>
        <p:txBody>
          <a:bodyPr wrap="square">
            <a:spAutoFit/>
          </a:bodyPr>
          <a:lstStyle/>
          <a:p>
            <a:r>
              <a:rPr lang="en-US" dirty="0">
                <a:latin typeface="Times New Roman" pitchFamily="18" charset="0"/>
                <a:cs typeface="Times New Roman" pitchFamily="18" charset="0"/>
              </a:rPr>
              <a:t>Accuracy </a:t>
            </a:r>
            <a:endParaRPr lang="en-IN" dirty="0"/>
          </a:p>
        </p:txBody>
      </p:sp>
    </p:spTree>
    <p:extLst>
      <p:ext uri="{BB962C8B-B14F-4D97-AF65-F5344CB8AC3E}">
        <p14:creationId xmlns:p14="http://schemas.microsoft.com/office/powerpoint/2010/main" val="40363298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671" y="1700808"/>
            <a:ext cx="554196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rot="10800000" flipV="1">
            <a:off x="539552" y="4971804"/>
            <a:ext cx="8208912" cy="923330"/>
          </a:xfrm>
          <a:prstGeom prst="rect">
            <a:avLst/>
          </a:prstGeom>
        </p:spPr>
        <p:txBody>
          <a:bodyPr wrap="square">
            <a:spAutoFit/>
          </a:bodyPr>
          <a:lstStyle/>
          <a:p>
            <a:r>
              <a:rPr lang="en-US" dirty="0">
                <a:latin typeface="Times New Roman" pitchFamily="18" charset="0"/>
                <a:cs typeface="Times New Roman" pitchFamily="18" charset="0"/>
              </a:rPr>
              <a:t>We have plot a graph of Performance Metrics w.r.t Accuracy . It can be seen as follows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X-Axis</a:t>
            </a:r>
            <a:r>
              <a:rPr lang="en-US" dirty="0">
                <a:latin typeface="Times New Roman" pitchFamily="18" charset="0"/>
                <a:cs typeface="Times New Roman" pitchFamily="18" charset="0"/>
              </a:rPr>
              <a:t>: Time Frame(in Sec</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Y-AXIS:Accuracy</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Metrics(in percentage)</a:t>
            </a:r>
            <a:endParaRPr lang="en-IN" dirty="0">
              <a:latin typeface="Times New Roman" pitchFamily="18" charset="0"/>
              <a:cs typeface="Times New Roman" pitchFamily="18" charset="0"/>
            </a:endParaRPr>
          </a:p>
        </p:txBody>
      </p:sp>
      <p:sp>
        <p:nvSpPr>
          <p:cNvPr id="4" name="Rectangle 3"/>
          <p:cNvSpPr/>
          <p:nvPr/>
        </p:nvSpPr>
        <p:spPr>
          <a:xfrm>
            <a:off x="3695838" y="836712"/>
            <a:ext cx="1553630" cy="584775"/>
          </a:xfrm>
          <a:prstGeom prst="rect">
            <a:avLst/>
          </a:prstGeom>
        </p:spPr>
        <p:txBody>
          <a:bodyPr wrap="none">
            <a:spAutoFit/>
          </a:bodyPr>
          <a:lstStyle/>
          <a:p>
            <a:r>
              <a:rPr lang="en-IN" sz="3200" b="1" dirty="0">
                <a:latin typeface="Times New Roman" pitchFamily="18" charset="0"/>
                <a:cs typeface="Times New Roman" pitchFamily="18" charset="0"/>
              </a:rPr>
              <a:t>CHAIR</a:t>
            </a:r>
          </a:p>
        </p:txBody>
      </p:sp>
      <p:sp>
        <p:nvSpPr>
          <p:cNvPr id="3" name="Rectangle 2"/>
          <p:cNvSpPr/>
          <p:nvPr/>
        </p:nvSpPr>
        <p:spPr>
          <a:xfrm>
            <a:off x="3695838" y="4456708"/>
            <a:ext cx="1333193" cy="369332"/>
          </a:xfrm>
          <a:prstGeom prst="rect">
            <a:avLst/>
          </a:prstGeom>
        </p:spPr>
        <p:txBody>
          <a:bodyPr wrap="square">
            <a:spAutoFit/>
          </a:bodyPr>
          <a:lstStyle/>
          <a:p>
            <a:r>
              <a:rPr lang="en-US" dirty="0">
                <a:latin typeface="Times New Roman" pitchFamily="18" charset="0"/>
                <a:cs typeface="Times New Roman" pitchFamily="18" charset="0"/>
              </a:rPr>
              <a:t>Time Frame</a:t>
            </a:r>
            <a:endParaRPr lang="en-IN" dirty="0"/>
          </a:p>
        </p:txBody>
      </p:sp>
      <p:sp>
        <p:nvSpPr>
          <p:cNvPr id="5" name="Rectangle 4"/>
          <p:cNvSpPr/>
          <p:nvPr/>
        </p:nvSpPr>
        <p:spPr>
          <a:xfrm rot="16200000">
            <a:off x="899592" y="2894092"/>
            <a:ext cx="1127232" cy="369332"/>
          </a:xfrm>
          <a:prstGeom prst="rect">
            <a:avLst/>
          </a:prstGeom>
        </p:spPr>
        <p:txBody>
          <a:bodyPr wrap="none">
            <a:spAutoFit/>
          </a:bodyPr>
          <a:lstStyle/>
          <a:p>
            <a:r>
              <a:rPr lang="en-US" dirty="0">
                <a:latin typeface="Times New Roman" pitchFamily="18" charset="0"/>
                <a:cs typeface="Times New Roman" pitchFamily="18" charset="0"/>
              </a:rPr>
              <a:t>Accuracy </a:t>
            </a:r>
            <a:endParaRPr lang="en-IN" dirty="0"/>
          </a:p>
        </p:txBody>
      </p:sp>
    </p:spTree>
    <p:extLst>
      <p:ext uri="{BB962C8B-B14F-4D97-AF65-F5344CB8AC3E}">
        <p14:creationId xmlns:p14="http://schemas.microsoft.com/office/powerpoint/2010/main" val="2922605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20689"/>
            <a:ext cx="6670090" cy="1016276"/>
          </a:xfrm>
        </p:spPr>
        <p:txBody>
          <a:bodyPr/>
          <a:lstStyle/>
          <a:p>
            <a:r>
              <a:rPr lang="en-US" b="1" dirty="0" smtClean="0">
                <a:latin typeface="Times New Roman" pitchFamily="18" charset="0"/>
                <a:cs typeface="Times New Roman" pitchFamily="18" charset="0"/>
              </a:rPr>
              <a:t>                   SCREENSHOTS</a:t>
            </a:r>
            <a:br>
              <a:rPr lang="en-US" b="1" dirty="0" smtClean="0">
                <a:latin typeface="Times New Roman" pitchFamily="18" charset="0"/>
                <a:cs typeface="Times New Roman" pitchFamily="18" charset="0"/>
              </a:rPr>
            </a:br>
            <a:endParaRPr lang="en-IN"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2420888"/>
            <a:ext cx="6120679" cy="3530600"/>
          </a:xfrm>
        </p:spPr>
      </p:pic>
      <p:sp>
        <p:nvSpPr>
          <p:cNvPr id="3" name="Rectangle 2"/>
          <p:cNvSpPr/>
          <p:nvPr/>
        </p:nvSpPr>
        <p:spPr>
          <a:xfrm>
            <a:off x="1259632" y="6093296"/>
            <a:ext cx="7311518" cy="400110"/>
          </a:xfrm>
          <a:prstGeom prst="rect">
            <a:avLst/>
          </a:prstGeom>
        </p:spPr>
        <p:txBody>
          <a:bodyPr wrap="square">
            <a:spAutoFit/>
          </a:bodyPr>
          <a:lstStyle/>
          <a:p>
            <a:r>
              <a:rPr lang="en-US" sz="2000" b="1" dirty="0" smtClean="0"/>
              <a:t>TV is detected with an accuracy of 98.31%</a:t>
            </a:r>
            <a:endParaRPr lang="en-IN" sz="2000" b="1" dirty="0"/>
          </a:p>
        </p:txBody>
      </p:sp>
    </p:spTree>
    <p:extLst>
      <p:ext uri="{BB962C8B-B14F-4D97-AF65-F5344CB8AC3E}">
        <p14:creationId xmlns:p14="http://schemas.microsoft.com/office/powerpoint/2010/main" val="3508170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604867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91680" y="5264333"/>
            <a:ext cx="6048672" cy="923330"/>
          </a:xfrm>
          <a:prstGeom prst="rect">
            <a:avLst/>
          </a:prstGeom>
        </p:spPr>
        <p:txBody>
          <a:bodyPr wrap="square">
            <a:spAutoFit/>
          </a:bodyPr>
          <a:lstStyle/>
          <a:p>
            <a:r>
              <a:rPr lang="en-IN" b="1" dirty="0" smtClean="0">
                <a:latin typeface="Times New Roman" pitchFamily="18" charset="0"/>
                <a:cs typeface="Times New Roman" pitchFamily="18" charset="0"/>
              </a:rPr>
              <a:t>        </a:t>
            </a:r>
            <a:r>
              <a:rPr lang="en-US" b="1" dirty="0" smtClean="0"/>
              <a:t>Chair </a:t>
            </a:r>
            <a:r>
              <a:rPr lang="en-US" b="1" dirty="0"/>
              <a:t>is detected with an accuracy of </a:t>
            </a:r>
            <a:r>
              <a:rPr lang="en-US" b="1" dirty="0" smtClean="0"/>
              <a:t>99.25%</a:t>
            </a:r>
            <a:endParaRPr lang="en-IN" b="1" dirty="0"/>
          </a:p>
          <a:p>
            <a:r>
              <a:rPr lang="en-IN" dirty="0" smtClean="0"/>
              <a:t/>
            </a:r>
            <a:br>
              <a:rPr lang="en-IN" dirty="0" smtClean="0"/>
            </a:br>
            <a:endParaRPr lang="en-IN" dirty="0"/>
          </a:p>
        </p:txBody>
      </p:sp>
    </p:spTree>
    <p:extLst>
      <p:ext uri="{BB962C8B-B14F-4D97-AF65-F5344CB8AC3E}">
        <p14:creationId xmlns:p14="http://schemas.microsoft.com/office/powerpoint/2010/main" val="19008166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665288"/>
            <a:ext cx="5840413"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51001" y="5373216"/>
            <a:ext cx="7035920" cy="646331"/>
          </a:xfrm>
          <a:prstGeom prst="rect">
            <a:avLst/>
          </a:prstGeom>
        </p:spPr>
        <p:txBody>
          <a:bodyPr wrap="square">
            <a:spAutoFit/>
          </a:bodyPr>
          <a:lstStyle/>
          <a:p>
            <a:r>
              <a:rPr lang="en-US" b="1" dirty="0" smtClean="0"/>
              <a:t>A person </a:t>
            </a:r>
            <a:r>
              <a:rPr lang="en-US" b="1" dirty="0"/>
              <a:t>is detected with an accuracy of </a:t>
            </a:r>
            <a:r>
              <a:rPr lang="en-US" b="1" dirty="0" smtClean="0"/>
              <a:t>99.51%</a:t>
            </a:r>
            <a:endParaRPr lang="en-IN" b="1" dirty="0"/>
          </a:p>
          <a:p>
            <a:endParaRPr lang="en-IN" dirty="0"/>
          </a:p>
        </p:txBody>
      </p:sp>
    </p:spTree>
    <p:extLst>
      <p:ext uri="{BB962C8B-B14F-4D97-AF65-F5344CB8AC3E}">
        <p14:creationId xmlns:p14="http://schemas.microsoft.com/office/powerpoint/2010/main" val="2934484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843" y="1476652"/>
            <a:ext cx="4787354" cy="353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491880" y="5229200"/>
            <a:ext cx="1973617" cy="369332"/>
          </a:xfrm>
          <a:prstGeom prst="rect">
            <a:avLst/>
          </a:prstGeom>
        </p:spPr>
        <p:txBody>
          <a:bodyPr wrap="none">
            <a:spAutoFit/>
          </a:bodyPr>
          <a:lstStyle/>
          <a:p>
            <a:r>
              <a:rPr lang="en-US" b="1" dirty="0">
                <a:latin typeface="Times New Roman" pitchFamily="18" charset="0"/>
                <a:cs typeface="Times New Roman" pitchFamily="18" charset="0"/>
              </a:rPr>
              <a:t>AUDIO OUTPUT</a:t>
            </a:r>
            <a:endParaRPr lang="en-IN" dirty="0"/>
          </a:p>
        </p:txBody>
      </p:sp>
    </p:spTree>
    <p:extLst>
      <p:ext uri="{BB962C8B-B14F-4D97-AF65-F5344CB8AC3E}">
        <p14:creationId xmlns:p14="http://schemas.microsoft.com/office/powerpoint/2010/main" val="652277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339752" y="1479034"/>
            <a:ext cx="4680520" cy="3530600"/>
          </a:xfrm>
          <a:prstGeom prst="rect">
            <a:avLst/>
          </a:prstGeom>
        </p:spPr>
      </p:pic>
      <p:sp>
        <p:nvSpPr>
          <p:cNvPr id="4" name="Rectangle 3"/>
          <p:cNvSpPr/>
          <p:nvPr/>
        </p:nvSpPr>
        <p:spPr>
          <a:xfrm rot="10800000" flipV="1">
            <a:off x="3779912" y="5268879"/>
            <a:ext cx="2520281" cy="369332"/>
          </a:xfrm>
          <a:prstGeom prst="rect">
            <a:avLst/>
          </a:prstGeom>
        </p:spPr>
        <p:txBody>
          <a:bodyPr wrap="square">
            <a:spAutoFit/>
          </a:bodyPr>
          <a:lstStyle/>
          <a:p>
            <a:r>
              <a:rPr lang="en-IN" b="1" dirty="0" smtClean="0">
                <a:latin typeface="Times New Roman" pitchFamily="18" charset="0"/>
                <a:cs typeface="Times New Roman" pitchFamily="18" charset="0"/>
              </a:rPr>
              <a:t>VIBRATION OUTPUT</a:t>
            </a:r>
            <a:endParaRPr lang="en-IN" dirty="0"/>
          </a:p>
        </p:txBody>
      </p:sp>
    </p:spTree>
    <p:extLst>
      <p:ext uri="{BB962C8B-B14F-4D97-AF65-F5344CB8AC3E}">
        <p14:creationId xmlns:p14="http://schemas.microsoft.com/office/powerpoint/2010/main" val="4211412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CONCLUSION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395537" y="2636912"/>
            <a:ext cx="8352928" cy="3960440"/>
          </a:xfrm>
        </p:spPr>
        <p:txBody>
          <a:bodyPr>
            <a:normAutofit/>
          </a:bodyPr>
          <a:lstStyle/>
          <a:p>
            <a:pPr>
              <a:buClr>
                <a:schemeClr val="tx2">
                  <a:lumMod val="60000"/>
                  <a:lumOff val="40000"/>
                </a:schemeClr>
              </a:buClr>
              <a:buFont typeface="Wingdings" pitchFamily="2" charset="2"/>
              <a:buChar char="v"/>
            </a:pPr>
            <a:r>
              <a:rPr lang="en-IN" dirty="0">
                <a:latin typeface="Times New Roman" pitchFamily="18" charset="0"/>
                <a:cs typeface="Times New Roman" pitchFamily="18" charset="0"/>
              </a:rPr>
              <a:t>This project provides a means of active interaction and navigation between the system and the blind person</a:t>
            </a:r>
            <a:r>
              <a:rPr lang="en-IN" dirty="0" smtClean="0">
                <a:latin typeface="Times New Roman" pitchFamily="18" charset="0"/>
                <a:cs typeface="Times New Roman" pitchFamily="18" charset="0"/>
              </a:rPr>
              <a:t>.</a:t>
            </a:r>
          </a:p>
          <a:p>
            <a:pPr>
              <a:buClr>
                <a:schemeClr val="tx2">
                  <a:lumMod val="60000"/>
                  <a:lumOff val="40000"/>
                </a:schemeClr>
              </a:buClr>
              <a:buFont typeface="Wingdings" pitchFamily="2" charset="2"/>
              <a:buChar char="v"/>
            </a:pPr>
            <a:r>
              <a:rPr lang="en-IN" dirty="0" smtClean="0">
                <a:latin typeface="Times New Roman" pitchFamily="18" charset="0"/>
                <a:cs typeface="Times New Roman" pitchFamily="18" charset="0"/>
              </a:rPr>
              <a:t>Our aim is to make the affected person free of human help and this proves to be useful for them and implementable in a real time.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001508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76672"/>
            <a:ext cx="6343202" cy="709865"/>
          </a:xfrm>
        </p:spPr>
        <p:txBody>
          <a:bodyPr/>
          <a:lstStyle/>
          <a:p>
            <a:r>
              <a:rPr lang="en-US" b="1" dirty="0" smtClean="0">
                <a:latin typeface="Times New Roman" pitchFamily="18" charset="0"/>
                <a:cs typeface="Times New Roman" pitchFamily="18" charset="0"/>
              </a:rPr>
              <a:t>LITERATURE SURVEY</a:t>
            </a:r>
            <a:endParaRPr lang="en-IN" b="1" dirty="0">
              <a:latin typeface="Times New Roman" pitchFamily="18" charset="0"/>
              <a:cs typeface="Times New Roman" pitchFamily="18"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730973292"/>
              </p:ext>
            </p:extLst>
          </p:nvPr>
        </p:nvGraphicFramePr>
        <p:xfrm>
          <a:off x="251520" y="2132856"/>
          <a:ext cx="8640960" cy="4581128"/>
        </p:xfrm>
        <a:graphic>
          <a:graphicData uri="http://schemas.openxmlformats.org/drawingml/2006/table">
            <a:tbl>
              <a:tblPr firstRow="1" bandRow="1">
                <a:tableStyleId>{5C22544A-7EE6-4342-B048-85BDC9FD1C3A}</a:tableStyleId>
              </a:tblPr>
              <a:tblGrid>
                <a:gridCol w="2880320"/>
                <a:gridCol w="2880320"/>
                <a:gridCol w="2880320"/>
              </a:tblGrid>
              <a:tr h="626408">
                <a:tc>
                  <a:txBody>
                    <a:bodyPr/>
                    <a:lstStyle/>
                    <a:p>
                      <a:r>
                        <a:rPr lang="en-US" dirty="0" smtClean="0"/>
                        <a:t>AUTHOR</a:t>
                      </a:r>
                      <a:endParaRPr lang="en-IN" dirty="0"/>
                    </a:p>
                  </a:txBody>
                  <a:tcPr/>
                </a:tc>
                <a:tc>
                  <a:txBody>
                    <a:bodyPr/>
                    <a:lstStyle/>
                    <a:p>
                      <a:r>
                        <a:rPr lang="en-US" dirty="0" smtClean="0"/>
                        <a:t>METHODLOGY</a:t>
                      </a:r>
                      <a:endParaRPr lang="en-IN" dirty="0"/>
                    </a:p>
                  </a:txBody>
                  <a:tcPr/>
                </a:tc>
                <a:tc>
                  <a:txBody>
                    <a:bodyPr/>
                    <a:lstStyle/>
                    <a:p>
                      <a:r>
                        <a:rPr lang="en-US" dirty="0" smtClean="0"/>
                        <a:t>MAJOR FINDINGS</a:t>
                      </a:r>
                      <a:endParaRPr lang="en-IN" dirty="0"/>
                    </a:p>
                  </a:txBody>
                  <a:tcPr/>
                </a:tc>
              </a:tr>
              <a:tr h="891787">
                <a:tc>
                  <a:txBody>
                    <a:bodyPr/>
                    <a:lstStyle/>
                    <a:p>
                      <a:r>
                        <a:rPr lang="en-US"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Shubham</a:t>
                      </a:r>
                      <a:r>
                        <a:rPr lang="en-IN" sz="1400" dirty="0" smtClean="0">
                          <a:latin typeface="Times New Roman" pitchFamily="18" charset="0"/>
                          <a:cs typeface="Times New Roman" pitchFamily="18" charset="0"/>
                        </a:rPr>
                        <a:t> Melvin Felix, Sumer Kumar, and A. </a:t>
                      </a:r>
                      <a:r>
                        <a:rPr lang="en-IN" sz="1400" dirty="0" err="1" smtClean="0">
                          <a:latin typeface="Times New Roman" pitchFamily="18" charset="0"/>
                          <a:cs typeface="Times New Roman" pitchFamily="18" charset="0"/>
                        </a:rPr>
                        <a:t>Veeramuthu</a:t>
                      </a:r>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Impaired, AI, Machine Learning, Voice Assistant, Chat bot, Image Recognition. .</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Smart portable</a:t>
                      </a:r>
                      <a:r>
                        <a:rPr lang="en-IN" sz="1400" baseline="0" dirty="0" smtClean="0">
                          <a:latin typeface="Times New Roman" pitchFamily="18" charset="0"/>
                          <a:cs typeface="Times New Roman" pitchFamily="18" charset="0"/>
                        </a:rPr>
                        <a:t> assistant system for blind </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r>
              <a:tr h="271252">
                <a:tc>
                  <a:txBody>
                    <a:bodyPr/>
                    <a:lstStyle/>
                    <a:p>
                      <a:r>
                        <a:rPr lang="en-IN" sz="1400" dirty="0" smtClean="0">
                          <a:latin typeface="Times New Roman" pitchFamily="18" charset="0"/>
                          <a:cs typeface="Times New Roman" pitchFamily="18" charset="0"/>
                        </a:rPr>
                        <a:t>Giancarlo </a:t>
                      </a:r>
                      <a:r>
                        <a:rPr lang="en-IN" sz="1400" dirty="0" err="1" smtClean="0">
                          <a:latin typeface="Times New Roman" pitchFamily="18" charset="0"/>
                          <a:cs typeface="Times New Roman" pitchFamily="18" charset="0"/>
                        </a:rPr>
                        <a:t>Iannizzotto</a:t>
                      </a:r>
                      <a:r>
                        <a:rPr lang="en-IN" sz="1400" dirty="0" smtClean="0">
                          <a:latin typeface="Times New Roman" pitchFamily="18" charset="0"/>
                          <a:cs typeface="Times New Roman" pitchFamily="18" charset="0"/>
                        </a:rPr>
                        <a:t>,</a:t>
                      </a:r>
                    </a:p>
                    <a:p>
                      <a:r>
                        <a:rPr lang="en-IN" sz="1400" dirty="0" smtClean="0">
                          <a:latin typeface="Times New Roman" pitchFamily="18" charset="0"/>
                          <a:cs typeface="Times New Roman" pitchFamily="18" charset="0"/>
                        </a:rPr>
                        <a:t>Lucia Lo Bello</a:t>
                      </a:r>
                    </a:p>
                    <a:p>
                      <a:r>
                        <a:rPr lang="en-IN" sz="1400" dirty="0" smtClean="0">
                          <a:latin typeface="Times New Roman" pitchFamily="18" charset="0"/>
                          <a:cs typeface="Times New Roman" pitchFamily="18" charset="0"/>
                        </a:rPr>
                        <a:t>Andrea,</a:t>
                      </a:r>
                    </a:p>
                    <a:p>
                      <a:r>
                        <a:rPr lang="en-IN" sz="1400" dirty="0" err="1" smtClean="0">
                          <a:latin typeface="Times New Roman" pitchFamily="18" charset="0"/>
                          <a:cs typeface="Times New Roman" pitchFamily="18" charset="0"/>
                        </a:rPr>
                        <a:t>Nucita</a:t>
                      </a:r>
                      <a:r>
                        <a:rPr lang="en-IN" sz="1400" dirty="0" smtClean="0">
                          <a:latin typeface="Times New Roman" pitchFamily="18" charset="0"/>
                          <a:cs typeface="Times New Roman" pitchFamily="18" charset="0"/>
                        </a:rPr>
                        <a:t>,</a:t>
                      </a:r>
                    </a:p>
                    <a:p>
                      <a:r>
                        <a:rPr lang="en-IN" sz="1400" dirty="0" smtClean="0">
                          <a:latin typeface="Times New Roman" pitchFamily="18" charset="0"/>
                          <a:cs typeface="Times New Roman" pitchFamily="18" charset="0"/>
                        </a:rPr>
                        <a:t>Giorgio Mario Grasso</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Smart home, virtual assistant, computer vision, deep learning. I</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Interactive</a:t>
                      </a:r>
                      <a:r>
                        <a:rPr lang="en-IN" sz="1400" baseline="0" dirty="0" smtClean="0">
                          <a:latin typeface="Times New Roman" pitchFamily="18" charset="0"/>
                          <a:cs typeface="Times New Roman" pitchFamily="18" charset="0"/>
                        </a:rPr>
                        <a:t> smart home</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r>
              <a:tr h="16382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Prince Bose</a:t>
                      </a:r>
                      <a:r>
                        <a:rPr lang="en-US" altLang="ja-JP"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Apurva</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Malpthak</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Utkarsh</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Bansal</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Ashish</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Harsola</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Voice assistant, Speech Recognition, Low cost, Internet, Speech Synthesis, Blind, Visually Challenged, Raspberry Pi</a:t>
                      </a:r>
                    </a:p>
                    <a:p>
                      <a:endParaRPr lang="en-IN" sz="1400" dirty="0">
                        <a:latin typeface="Times New Roman" pitchFamily="18" charset="0"/>
                        <a:cs typeface="Times New Roman" pitchFamily="18" charset="0"/>
                      </a:endParaRPr>
                    </a:p>
                  </a:txBody>
                  <a:tcPr/>
                </a:tc>
                <a:tc>
                  <a:txBody>
                    <a:bodyPr/>
                    <a:lstStyle/>
                    <a:p>
                      <a:r>
                        <a:rPr lang="en-IN" sz="1400" dirty="0" smtClean="0">
                          <a:latin typeface="Times New Roman" pitchFamily="18" charset="0"/>
                          <a:cs typeface="Times New Roman" pitchFamily="18" charset="0"/>
                        </a:rPr>
                        <a:t>Navigation for the visually challenged using voice instructions and haptic feedbacks can be added to improve the existing system.</a:t>
                      </a:r>
                      <a:endParaRPr lang="en-IN" sz="14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1469744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611560" y="2204864"/>
            <a:ext cx="8136904" cy="4392488"/>
          </a:xfrm>
        </p:spPr>
        <p:txBody>
          <a:bodyPr>
            <a:normAutofit/>
          </a:bodyPr>
          <a:lstStyle/>
          <a:p>
            <a:pPr marL="0" indent="0">
              <a:buNone/>
            </a:pPr>
            <a:r>
              <a:rPr lang="en-US" dirty="0" smtClean="0">
                <a:latin typeface="Times New Roman" pitchFamily="18" charset="0"/>
                <a:cs typeface="Times New Roman" pitchFamily="18" charset="0"/>
              </a:rPr>
              <a:t>[1] </a:t>
            </a:r>
            <a:r>
              <a:rPr lang="en-IN" dirty="0" err="1">
                <a:latin typeface="Times New Roman" pitchFamily="18" charset="0"/>
                <a:cs typeface="Times New Roman" pitchFamily="18" charset="0"/>
              </a:rPr>
              <a:t>Shubham</a:t>
            </a:r>
            <a:r>
              <a:rPr lang="en-IN" dirty="0">
                <a:latin typeface="Times New Roman" pitchFamily="18" charset="0"/>
                <a:cs typeface="Times New Roman" pitchFamily="18" charset="0"/>
              </a:rPr>
              <a:t> Melvin Felix, Sumer Kumar, and A. </a:t>
            </a:r>
            <a:r>
              <a:rPr lang="en-IN" dirty="0" err="1" smtClean="0">
                <a:latin typeface="Times New Roman" pitchFamily="18" charset="0"/>
                <a:cs typeface="Times New Roman" pitchFamily="18" charset="0"/>
              </a:rPr>
              <a:t>Veeramuthu</a:t>
            </a:r>
            <a:r>
              <a:rPr lang="en-IN" dirty="0" smtClean="0">
                <a:latin typeface="Times New Roman" pitchFamily="18" charset="0"/>
                <a:cs typeface="Times New Roman" pitchFamily="18" charset="0"/>
              </a:rPr>
              <a:t>,</a:t>
            </a:r>
            <a:r>
              <a:rPr lang="en-IN" dirty="0">
                <a:latin typeface="Times New Roman" pitchFamily="18" charset="0"/>
                <a:cs typeface="Times New Roman" pitchFamily="18" charset="0"/>
              </a:rPr>
              <a:t> A Smart Personal AI Assistant for Visually Impaired </a:t>
            </a:r>
            <a:r>
              <a:rPr lang="en-IN" dirty="0" smtClean="0">
                <a:latin typeface="Times New Roman" pitchFamily="18" charset="0"/>
                <a:cs typeface="Times New Roman" pitchFamily="18" charset="0"/>
              </a:rPr>
              <a:t>People,2018.</a:t>
            </a:r>
          </a:p>
          <a:p>
            <a:pPr marL="0" indent="0">
              <a:buNone/>
            </a:pPr>
            <a:r>
              <a:rPr lang="en-US" dirty="0" smtClean="0">
                <a:latin typeface="Times New Roman" pitchFamily="18" charset="0"/>
                <a:cs typeface="Times New Roman" pitchFamily="18" charset="0"/>
              </a:rPr>
              <a:t>[2] </a:t>
            </a:r>
            <a:r>
              <a:rPr lang="en-IN" dirty="0">
                <a:latin typeface="Times New Roman" pitchFamily="18" charset="0"/>
                <a:cs typeface="Times New Roman" pitchFamily="18" charset="0"/>
              </a:rPr>
              <a:t>Giancarlo </a:t>
            </a:r>
            <a:r>
              <a:rPr lang="en-IN" dirty="0" err="1" smtClean="0">
                <a:latin typeface="Times New Roman" pitchFamily="18" charset="0"/>
                <a:cs typeface="Times New Roman" pitchFamily="18" charset="0"/>
              </a:rPr>
              <a:t>Iannizzotto,Lucia</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Lo </a:t>
            </a:r>
            <a:r>
              <a:rPr lang="en-IN" dirty="0" err="1" smtClean="0">
                <a:latin typeface="Times New Roman" pitchFamily="18" charset="0"/>
                <a:cs typeface="Times New Roman" pitchFamily="18" charset="0"/>
              </a:rPr>
              <a:t>BelloAndrea,Nucita,Giorgio</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Mario </a:t>
            </a:r>
            <a:r>
              <a:rPr lang="en-IN" dirty="0" smtClean="0">
                <a:latin typeface="Times New Roman" pitchFamily="18" charset="0"/>
                <a:cs typeface="Times New Roman" pitchFamily="18" charset="0"/>
              </a:rPr>
              <a:t>Grasso,</a:t>
            </a:r>
            <a:r>
              <a:rPr lang="en-IN" dirty="0">
                <a:latin typeface="Times New Roman" pitchFamily="18" charset="0"/>
                <a:cs typeface="Times New Roman" pitchFamily="18" charset="0"/>
              </a:rPr>
              <a:t> A vision and speech enabled, customizable, virtual assistant for smart </a:t>
            </a:r>
            <a:r>
              <a:rPr lang="en-IN" dirty="0" smtClean="0">
                <a:latin typeface="Times New Roman" pitchFamily="18" charset="0"/>
                <a:cs typeface="Times New Roman" pitchFamily="18" charset="0"/>
              </a:rPr>
              <a:t>environments,2018.</a:t>
            </a:r>
          </a:p>
          <a:p>
            <a:pPr marL="0" indent="0">
              <a:buNone/>
            </a:pPr>
            <a:r>
              <a:rPr lang="en-US" dirty="0" smtClean="0">
                <a:latin typeface="Times New Roman" pitchFamily="18" charset="0"/>
                <a:cs typeface="Times New Roman" pitchFamily="18" charset="0"/>
              </a:rPr>
              <a:t>[3] </a:t>
            </a:r>
            <a:r>
              <a:rPr lang="en-IN" dirty="0">
                <a:latin typeface="Times New Roman" pitchFamily="18" charset="0"/>
                <a:cs typeface="Times New Roman" pitchFamily="18" charset="0"/>
              </a:rPr>
              <a:t>Prince Bose</a:t>
            </a:r>
            <a:r>
              <a:rPr lang="en-US" altLang="ja-JP" dirty="0">
                <a:latin typeface="Times New Roman" pitchFamily="18" charset="0"/>
                <a:cs typeface="Times New Roman" pitchFamily="18" charset="0"/>
              </a:rPr>
              <a:t>, </a:t>
            </a:r>
            <a:r>
              <a:rPr lang="en-IN" dirty="0" err="1">
                <a:latin typeface="Times New Roman" pitchFamily="18" charset="0"/>
                <a:cs typeface="Times New Roman" pitchFamily="18" charset="0"/>
              </a:rPr>
              <a:t>Apurva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Malpthak</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Utkarsh</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Bansal</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Ashish</a:t>
            </a:r>
            <a:r>
              <a:rPr lang="en-IN" dirty="0">
                <a:latin typeface="Times New Roman" pitchFamily="18" charset="0"/>
                <a:cs typeface="Times New Roman" pitchFamily="18" charset="0"/>
              </a:rPr>
              <a:t> </a:t>
            </a:r>
            <a:r>
              <a:rPr lang="en-IN" dirty="0" err="1" smtClean="0">
                <a:latin typeface="Times New Roman" pitchFamily="18" charset="0"/>
                <a:cs typeface="Times New Roman" pitchFamily="18" charset="0"/>
              </a:rPr>
              <a:t>Harsola</a:t>
            </a:r>
            <a:r>
              <a:rPr lang="en-IN" dirty="0" smtClean="0">
                <a:latin typeface="Times New Roman" pitchFamily="18" charset="0"/>
                <a:cs typeface="Times New Roman" pitchFamily="18" charset="0"/>
              </a:rPr>
              <a:t>,</a:t>
            </a:r>
            <a:r>
              <a:rPr lang="en-IN" dirty="0">
                <a:latin typeface="Times New Roman" pitchFamily="18" charset="0"/>
                <a:cs typeface="Times New Roman" pitchFamily="18" charset="0"/>
              </a:rPr>
              <a:t> Digital Assistant For The </a:t>
            </a:r>
            <a:r>
              <a:rPr lang="en-IN" dirty="0" smtClean="0">
                <a:latin typeface="Times New Roman" pitchFamily="18" charset="0"/>
                <a:cs typeface="Times New Roman" pitchFamily="18" charset="0"/>
              </a:rPr>
              <a:t>Blind,2017.</a:t>
            </a:r>
          </a:p>
          <a:p>
            <a:pPr marL="0" indent="0">
              <a:buNone/>
            </a:pPr>
            <a:r>
              <a:rPr lang="en-US" dirty="0" smtClean="0">
                <a:latin typeface="Times New Roman" pitchFamily="18" charset="0"/>
                <a:cs typeface="Times New Roman" pitchFamily="18" charset="0"/>
              </a:rPr>
              <a:t>[4] </a:t>
            </a:r>
            <a:r>
              <a:rPr lang="en-IN" dirty="0">
                <a:latin typeface="Times New Roman" pitchFamily="18" charset="0"/>
                <a:cs typeface="Times New Roman" pitchFamily="18" charset="0"/>
              </a:rPr>
              <a:t>Md. </a:t>
            </a:r>
            <a:r>
              <a:rPr lang="en-IN" dirty="0" err="1">
                <a:latin typeface="Times New Roman" pitchFamily="18" charset="0"/>
                <a:cs typeface="Times New Roman" pitchFamily="18" charset="0"/>
              </a:rPr>
              <a:t>Siddiqur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Rahman</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Tanveer</a:t>
            </a:r>
            <a:r>
              <a:rPr lang="en-IN" dirty="0">
                <a:latin typeface="Times New Roman" pitchFamily="18" charset="0"/>
                <a:cs typeface="Times New Roman" pitchFamily="18" charset="0"/>
              </a:rPr>
              <a:t>, M.M.A. </a:t>
            </a:r>
            <a:r>
              <a:rPr lang="en-IN" dirty="0" err="1">
                <a:latin typeface="Times New Roman" pitchFamily="18" charset="0"/>
                <a:cs typeface="Times New Roman" pitchFamily="18" charset="0"/>
              </a:rPr>
              <a:t>Hashem</a:t>
            </a:r>
            <a:r>
              <a:rPr lang="en-IN" dirty="0">
                <a:latin typeface="Times New Roman" pitchFamily="18" charset="0"/>
                <a:cs typeface="Times New Roman" pitchFamily="18" charset="0"/>
              </a:rPr>
              <a:t> and Md. </a:t>
            </a:r>
            <a:r>
              <a:rPr lang="en-IN" dirty="0" err="1">
                <a:latin typeface="Times New Roman" pitchFamily="18" charset="0"/>
                <a:cs typeface="Times New Roman" pitchFamily="18" charset="0"/>
              </a:rPr>
              <a:t>Kowsar</a:t>
            </a:r>
            <a:r>
              <a:rPr lang="en-IN" dirty="0">
                <a:latin typeface="Times New Roman" pitchFamily="18" charset="0"/>
                <a:cs typeface="Times New Roman" pitchFamily="18" charset="0"/>
              </a:rPr>
              <a:t> </a:t>
            </a:r>
            <a:r>
              <a:rPr lang="en-IN" dirty="0" err="1" smtClean="0">
                <a:latin typeface="Times New Roman" pitchFamily="18" charset="0"/>
                <a:cs typeface="Times New Roman" pitchFamily="18" charset="0"/>
              </a:rPr>
              <a:t>Hossain</a:t>
            </a:r>
            <a:r>
              <a:rPr lang="en-IN" dirty="0" smtClean="0">
                <a:latin typeface="Times New Roman" pitchFamily="18" charset="0"/>
                <a:cs typeface="Times New Roman" pitchFamily="18" charset="0"/>
              </a:rPr>
              <a:t>,</a:t>
            </a:r>
            <a:r>
              <a:rPr lang="en-IN" dirty="0">
                <a:latin typeface="Times New Roman" pitchFamily="18" charset="0"/>
                <a:cs typeface="Times New Roman" pitchFamily="18" charset="0"/>
              </a:rPr>
              <a:t> Android Assistant </a:t>
            </a:r>
            <a:r>
              <a:rPr lang="en-IN" dirty="0" err="1">
                <a:latin typeface="Times New Roman" pitchFamily="18" charset="0"/>
                <a:cs typeface="Times New Roman" pitchFamily="18" charset="0"/>
              </a:rPr>
              <a:t>EyeMate</a:t>
            </a:r>
            <a:r>
              <a:rPr lang="en-IN" dirty="0">
                <a:latin typeface="Times New Roman" pitchFamily="18" charset="0"/>
                <a:cs typeface="Times New Roman" pitchFamily="18" charset="0"/>
              </a:rPr>
              <a:t> for Blind and Blind Tracker </a:t>
            </a:r>
            <a:r>
              <a:rPr lang="en-IN" dirty="0" smtClean="0">
                <a:latin typeface="Times New Roman" pitchFamily="18" charset="0"/>
                <a:cs typeface="Times New Roman" pitchFamily="18" charset="0"/>
              </a:rPr>
              <a:t>,2015.</a:t>
            </a:r>
            <a:endParaRPr lang="en-IN" dirty="0">
              <a:latin typeface="Times New Roman" pitchFamily="18" charset="0"/>
              <a:cs typeface="Times New Roman" pitchFamily="18" charset="0"/>
            </a:endParaRPr>
          </a:p>
          <a:p>
            <a:pPr marL="0" indent="0">
              <a:buNone/>
            </a:pPr>
            <a:r>
              <a:rPr lang="en-IN" dirty="0" smtClean="0">
                <a:latin typeface="Times New Roman" pitchFamily="18" charset="0"/>
                <a:cs typeface="Times New Roman" pitchFamily="18" charset="0"/>
              </a:rPr>
              <a:t> [5</a:t>
            </a:r>
            <a:r>
              <a:rPr lang="en-IN" dirty="0">
                <a:latin typeface="Times New Roman" pitchFamily="18" charset="0"/>
                <a:cs typeface="Times New Roman" pitchFamily="18" charset="0"/>
              </a:rPr>
              <a:t>] Kumar </a:t>
            </a:r>
            <a:r>
              <a:rPr lang="en-IN" dirty="0" err="1">
                <a:latin typeface="Times New Roman" pitchFamily="18" charset="0"/>
                <a:cs typeface="Times New Roman" pitchFamily="18" charset="0"/>
              </a:rPr>
              <a:t>Yelamarthi</a:t>
            </a:r>
            <a:r>
              <a:rPr lang="en-IN" dirty="0">
                <a:latin typeface="Times New Roman" pitchFamily="18" charset="0"/>
                <a:cs typeface="Times New Roman" pitchFamily="18" charset="0"/>
              </a:rPr>
              <a:t>, Navigation Assistive System for the Blind using a Portable Depth </a:t>
            </a:r>
            <a:r>
              <a:rPr lang="en-IN" dirty="0" smtClean="0">
                <a:latin typeface="Times New Roman" pitchFamily="18" charset="0"/>
                <a:cs typeface="Times New Roman" pitchFamily="18" charset="0"/>
              </a:rPr>
              <a:t>Sensor,2015.</a:t>
            </a:r>
            <a:endParaRPr lang="en-IN" dirty="0">
              <a:latin typeface="Times New Roman" pitchFamily="18" charset="0"/>
              <a:cs typeface="Times New Roman" pitchFamily="18" charset="0"/>
            </a:endParaRPr>
          </a:p>
          <a:p>
            <a:pPr marL="0" indent="0">
              <a:buNone/>
            </a:pPr>
            <a:endParaRPr lang="en-IN" dirty="0">
              <a:solidFill>
                <a:schemeClr val="dk1"/>
              </a:solidFill>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endParaRPr lang="en-IN" dirty="0"/>
          </a:p>
        </p:txBody>
      </p:sp>
    </p:spTree>
    <p:extLst>
      <p:ext uri="{BB962C8B-B14F-4D97-AF65-F5344CB8AC3E}">
        <p14:creationId xmlns:p14="http://schemas.microsoft.com/office/powerpoint/2010/main" val="3889106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2420888"/>
            <a:ext cx="7560840" cy="3539430"/>
          </a:xfrm>
          <a:prstGeom prst="rect">
            <a:avLst/>
          </a:prstGeom>
        </p:spPr>
        <p:txBody>
          <a:bodyPr wrap="square">
            <a:spAutoFit/>
          </a:bodyPr>
          <a:lstStyle/>
          <a:p>
            <a:r>
              <a:rPr lang="en-IN" sz="1600" dirty="0">
                <a:latin typeface="Times New Roman" pitchFamily="18" charset="0"/>
                <a:cs typeface="Times New Roman" pitchFamily="18" charset="0"/>
              </a:rPr>
              <a:t>[6] D. and J. H. Martin, “Logistic Regression,” in Speech and Language Processing, 2015</a:t>
            </a:r>
          </a:p>
          <a:p>
            <a:r>
              <a:rPr lang="en-IN" sz="1600" dirty="0">
                <a:latin typeface="Times New Roman" pitchFamily="18" charset="0"/>
                <a:cs typeface="Times New Roman" pitchFamily="18" charset="0"/>
              </a:rPr>
              <a:t>          </a:t>
            </a:r>
          </a:p>
          <a:p>
            <a:r>
              <a:rPr lang="en-IN" sz="1600" dirty="0">
                <a:latin typeface="Times New Roman" pitchFamily="18" charset="0"/>
                <a:cs typeface="Times New Roman" pitchFamily="18" charset="0"/>
              </a:rPr>
              <a:t> [7]J. Huang, V. </a:t>
            </a:r>
            <a:r>
              <a:rPr lang="en-IN" sz="1600" dirty="0" err="1">
                <a:latin typeface="Times New Roman" pitchFamily="18" charset="0"/>
                <a:cs typeface="Times New Roman" pitchFamily="18" charset="0"/>
              </a:rPr>
              <a:t>Rathod</a:t>
            </a:r>
            <a:r>
              <a:rPr lang="en-IN" sz="1600" dirty="0">
                <a:latin typeface="Times New Roman" pitchFamily="18" charset="0"/>
                <a:cs typeface="Times New Roman" pitchFamily="18" charset="0"/>
              </a:rPr>
              <a:t>, C. Sun, M. Zhu, A. </a:t>
            </a:r>
            <a:r>
              <a:rPr lang="en-IN" sz="1600" dirty="0" err="1">
                <a:latin typeface="Times New Roman" pitchFamily="18" charset="0"/>
                <a:cs typeface="Times New Roman" pitchFamily="18" charset="0"/>
              </a:rPr>
              <a:t>Korattikara</a:t>
            </a:r>
            <a:r>
              <a:rPr lang="en-IN" sz="1600" dirty="0">
                <a:latin typeface="Times New Roman" pitchFamily="18" charset="0"/>
                <a:cs typeface="Times New Roman" pitchFamily="18" charset="0"/>
              </a:rPr>
              <a:t>, A. </a:t>
            </a:r>
            <a:r>
              <a:rPr lang="en-IN" sz="1600" dirty="0" err="1">
                <a:latin typeface="Times New Roman" pitchFamily="18" charset="0"/>
                <a:cs typeface="Times New Roman" pitchFamily="18" charset="0"/>
              </a:rPr>
              <a:t>Fathi</a:t>
            </a:r>
            <a:r>
              <a:rPr lang="en-IN" sz="1600" dirty="0">
                <a:latin typeface="Times New Roman" pitchFamily="18" charset="0"/>
                <a:cs typeface="Times New Roman" pitchFamily="18" charset="0"/>
              </a:rPr>
              <a:t>, I. Fischer, Z. </a:t>
            </a:r>
            <a:r>
              <a:rPr lang="en-IN" sz="1600" dirty="0" err="1">
                <a:latin typeface="Times New Roman" pitchFamily="18" charset="0"/>
                <a:cs typeface="Times New Roman" pitchFamily="18" charset="0"/>
              </a:rPr>
              <a:t>Wojna</a:t>
            </a:r>
            <a:r>
              <a:rPr lang="en-IN" sz="1600" dirty="0">
                <a:latin typeface="Times New Roman" pitchFamily="18" charset="0"/>
                <a:cs typeface="Times New Roman" pitchFamily="18" charset="0"/>
              </a:rPr>
              <a:t>, Y. Song, S. </a:t>
            </a:r>
            <a:r>
              <a:rPr lang="en-IN" sz="1600" dirty="0" err="1">
                <a:latin typeface="Times New Roman" pitchFamily="18" charset="0"/>
                <a:cs typeface="Times New Roman" pitchFamily="18" charset="0"/>
              </a:rPr>
              <a:t>Guadarrama</a:t>
            </a:r>
            <a:r>
              <a:rPr lang="en-IN" sz="1600" dirty="0">
                <a:latin typeface="Times New Roman" pitchFamily="18" charset="0"/>
                <a:cs typeface="Times New Roman" pitchFamily="18" charset="0"/>
              </a:rPr>
              <a:t>, and K. Murphy, “Speed/Accuracy Trade-Offs for Modern Convolutional Object Detectors,” 2017 IEEE Conference on Computer Vision and Pattern Recognition (CVPR), 2017.</a:t>
            </a:r>
          </a:p>
          <a:p>
            <a:r>
              <a:rPr lang="en-IN" sz="1600" dirty="0">
                <a:latin typeface="Times New Roman" pitchFamily="18" charset="0"/>
                <a:cs typeface="Times New Roman" pitchFamily="18" charset="0"/>
              </a:rPr>
              <a:t> </a:t>
            </a:r>
          </a:p>
          <a:p>
            <a:r>
              <a:rPr lang="en-IN" sz="1600" dirty="0">
                <a:latin typeface="Times New Roman" pitchFamily="18" charset="0"/>
                <a:cs typeface="Times New Roman" pitchFamily="18" charset="0"/>
              </a:rPr>
              <a:t>[8]P.Y.Kumbhar,M.Attaullah,S.Dhere,andS.</a:t>
            </a:r>
            <a:r>
              <a:rPr lang="en-IN" sz="1600" dirty="0" err="1">
                <a:latin typeface="Times New Roman" pitchFamily="18" charset="0"/>
                <a:cs typeface="Times New Roman" pitchFamily="18" charset="0"/>
              </a:rPr>
              <a:t>Hipparagi</a:t>
            </a:r>
            <a:r>
              <a:rPr lang="en-IN" sz="1600" dirty="0">
                <a:latin typeface="Times New Roman" pitchFamily="18" charset="0"/>
                <a:cs typeface="Times New Roman" pitchFamily="18" charset="0"/>
              </a:rPr>
              <a:t>,“</a:t>
            </a:r>
            <a:r>
              <a:rPr lang="en-IN" sz="1600" dirty="0" err="1">
                <a:latin typeface="Times New Roman" pitchFamily="18" charset="0"/>
                <a:cs typeface="Times New Roman" pitchFamily="18" charset="0"/>
              </a:rPr>
              <a:t>RealTime</a:t>
            </a:r>
            <a:r>
              <a:rPr lang="en-IN" sz="1600" dirty="0">
                <a:latin typeface="Times New Roman" pitchFamily="18" charset="0"/>
                <a:cs typeface="Times New Roman" pitchFamily="18" charset="0"/>
              </a:rPr>
              <a:t> Face Detection and Tracking  Using </a:t>
            </a:r>
            <a:r>
              <a:rPr lang="en-IN" sz="1600" dirty="0" err="1">
                <a:latin typeface="Times New Roman" pitchFamily="18" charset="0"/>
                <a:cs typeface="Times New Roman" pitchFamily="18" charset="0"/>
              </a:rPr>
              <a:t>OpenCV</a:t>
            </a:r>
            <a:r>
              <a:rPr lang="en-IN" sz="1600" dirty="0">
                <a:latin typeface="Times New Roman" pitchFamily="18" charset="0"/>
                <a:cs typeface="Times New Roman" pitchFamily="18" charset="0"/>
              </a:rPr>
              <a:t>,” International Journal for Research in Emerging Science And Technology, vol. 4, no. 4, pp. 39–43, Apr. 2014.</a:t>
            </a:r>
          </a:p>
          <a:p>
            <a:r>
              <a:rPr lang="en-IN" sz="1600" dirty="0">
                <a:latin typeface="Times New Roman" pitchFamily="18" charset="0"/>
                <a:cs typeface="Times New Roman" pitchFamily="18" charset="0"/>
              </a:rPr>
              <a:t> </a:t>
            </a:r>
          </a:p>
          <a:p>
            <a:r>
              <a:rPr lang="en-IN" sz="1600" dirty="0">
                <a:latin typeface="Times New Roman" pitchFamily="18" charset="0"/>
                <a:cs typeface="Times New Roman" pitchFamily="18" charset="0"/>
              </a:rPr>
              <a:t>[9]B.-S. Lin, C.-C. Lee, and P.-Y. Chiang, “Simple Smartphone-Based Guiding System for Visually Impaired People,” Sensors, vol. 17, no. 6, p. 1371, 2013</a:t>
            </a:r>
          </a:p>
          <a:p>
            <a:r>
              <a:rPr lang="en-US" sz="1600" dirty="0"/>
              <a:t> </a:t>
            </a:r>
            <a:endParaRPr lang="en-IN" sz="1600" dirty="0"/>
          </a:p>
        </p:txBody>
      </p:sp>
    </p:spTree>
    <p:extLst>
      <p:ext uri="{BB962C8B-B14F-4D97-AF65-F5344CB8AC3E}">
        <p14:creationId xmlns:p14="http://schemas.microsoft.com/office/powerpoint/2010/main" val="316462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LITERATURE SURVEY</a:t>
            </a:r>
            <a:endParaRPr lang="en-IN"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6735441"/>
              </p:ext>
            </p:extLst>
          </p:nvPr>
        </p:nvGraphicFramePr>
        <p:xfrm>
          <a:off x="755576" y="3068961"/>
          <a:ext cx="7449642" cy="3042279"/>
        </p:xfrm>
        <a:graphic>
          <a:graphicData uri="http://schemas.openxmlformats.org/drawingml/2006/table">
            <a:tbl>
              <a:tblPr firstRow="1" bandRow="1">
                <a:tableStyleId>{5C22544A-7EE6-4342-B048-85BDC9FD1C3A}</a:tableStyleId>
              </a:tblPr>
              <a:tblGrid>
                <a:gridCol w="2483214"/>
                <a:gridCol w="2483214"/>
                <a:gridCol w="2483214"/>
              </a:tblGrid>
              <a:tr h="414856">
                <a:tc>
                  <a:txBody>
                    <a:bodyPr/>
                    <a:lstStyle/>
                    <a:p>
                      <a:r>
                        <a:rPr lang="en-US" dirty="0" smtClean="0">
                          <a:latin typeface="Times New Roman" pitchFamily="18" charset="0"/>
                          <a:cs typeface="Times New Roman" pitchFamily="18" charset="0"/>
                        </a:rPr>
                        <a:t>AUTHOR</a:t>
                      </a:r>
                      <a:endParaRPr lang="en-IN"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METHODLOGY</a:t>
                      </a:r>
                      <a:endParaRPr lang="en-IN"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MAJOR FINDINGS</a:t>
                      </a:r>
                      <a:endParaRPr lang="en-IN" dirty="0">
                        <a:latin typeface="Times New Roman" pitchFamily="18" charset="0"/>
                        <a:cs typeface="Times New Roman" pitchFamily="18" charset="0"/>
                      </a:endParaRPr>
                    </a:p>
                  </a:txBody>
                  <a:tcPr/>
                </a:tc>
              </a:tr>
              <a:tr h="1071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Kumar </a:t>
                      </a:r>
                      <a:r>
                        <a:rPr lang="en-IN" sz="1400" dirty="0" err="1" smtClean="0">
                          <a:latin typeface="Times New Roman" pitchFamily="18" charset="0"/>
                          <a:cs typeface="Times New Roman" pitchFamily="18" charset="0"/>
                        </a:rPr>
                        <a:t>Yelamarthi</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depth sensor; haptic feedback; blind; navigation assistance </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Assistant</a:t>
                      </a:r>
                      <a:r>
                        <a:rPr lang="en-IN" sz="1400" baseline="0" dirty="0" smtClean="0">
                          <a:latin typeface="Times New Roman" pitchFamily="18" charset="0"/>
                          <a:cs typeface="Times New Roman" pitchFamily="18" charset="0"/>
                        </a:rPr>
                        <a:t> system for blind people in rough terrain  </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r>
              <a:tr h="155571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Md. </a:t>
                      </a:r>
                      <a:r>
                        <a:rPr lang="en-IN" sz="1400" dirty="0" err="1" smtClean="0">
                          <a:latin typeface="Times New Roman" pitchFamily="18" charset="0"/>
                          <a:cs typeface="Times New Roman" pitchFamily="18" charset="0"/>
                        </a:rPr>
                        <a:t>Siddiqur</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Rahman</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Tanveer</a:t>
                      </a:r>
                      <a:r>
                        <a:rPr lang="en-IN" sz="1400" dirty="0" smtClean="0">
                          <a:latin typeface="Times New Roman" pitchFamily="18" charset="0"/>
                          <a:cs typeface="Times New Roman" pitchFamily="18" charset="0"/>
                        </a:rPr>
                        <a:t>, M.M.A. </a:t>
                      </a:r>
                      <a:r>
                        <a:rPr lang="en-IN" sz="1400" dirty="0" err="1" smtClean="0">
                          <a:latin typeface="Times New Roman" pitchFamily="18" charset="0"/>
                          <a:cs typeface="Times New Roman" pitchFamily="18" charset="0"/>
                        </a:rPr>
                        <a:t>Hashem</a:t>
                      </a:r>
                      <a:r>
                        <a:rPr lang="en-IN" sz="1400" dirty="0" smtClean="0">
                          <a:latin typeface="Times New Roman" pitchFamily="18" charset="0"/>
                          <a:cs typeface="Times New Roman" pitchFamily="18" charset="0"/>
                        </a:rPr>
                        <a:t> and Md. </a:t>
                      </a:r>
                      <a:r>
                        <a:rPr lang="en-IN" sz="1400" dirty="0" err="1" smtClean="0">
                          <a:latin typeface="Times New Roman" pitchFamily="18" charset="0"/>
                          <a:cs typeface="Times New Roman" pitchFamily="18" charset="0"/>
                        </a:rPr>
                        <a:t>Kowsar</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Hossain</a:t>
                      </a:r>
                      <a:r>
                        <a:rPr lang="en-IN" sz="1400" dirty="0" smtClean="0">
                          <a:latin typeface="Times New Roman" pitchFamily="18" charset="0"/>
                          <a:cs typeface="Times New Roman" pitchFamily="18" charset="0"/>
                        </a:rPr>
                        <a:t> </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err="1" smtClean="0">
                          <a:latin typeface="Times New Roman" pitchFamily="18" charset="0"/>
                          <a:cs typeface="Times New Roman" pitchFamily="18" charset="0"/>
                        </a:rPr>
                        <a:t>Arduino;Android</a:t>
                      </a:r>
                      <a:r>
                        <a:rPr lang="en-IN" sz="1400" dirty="0" smtClean="0">
                          <a:latin typeface="Times New Roman" pitchFamily="18" charset="0"/>
                          <a:cs typeface="Times New Roman" pitchFamily="18" charset="0"/>
                        </a:rPr>
                        <a:t>; RFID; Ultrasonic; GSM; GPS; Server; JSON; Microcontroller; Pulse; </a:t>
                      </a:r>
                      <a:r>
                        <a:rPr lang="en-IN" sz="1400" dirty="0" err="1" smtClean="0">
                          <a:latin typeface="Times New Roman" pitchFamily="18" charset="0"/>
                          <a:cs typeface="Times New Roman" pitchFamily="18" charset="0"/>
                        </a:rPr>
                        <a:t>Analog</a:t>
                      </a:r>
                      <a:r>
                        <a:rPr lang="en-IN" sz="1400" dirty="0" smtClean="0">
                          <a:latin typeface="Times New Roman" pitchFamily="18" charset="0"/>
                          <a:cs typeface="Times New Roman" pitchFamily="18" charset="0"/>
                        </a:rPr>
                        <a:t>; Modulation; </a:t>
                      </a:r>
                    </a:p>
                    <a:p>
                      <a:endParaRPr lang="en-IN" sz="1400" dirty="0">
                        <a:latin typeface="Times New Roman" pitchFamily="18" charset="0"/>
                        <a:cs typeface="Times New Roman"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400" dirty="0" smtClean="0">
                          <a:latin typeface="Times New Roman" pitchFamily="18" charset="0"/>
                          <a:cs typeface="Times New Roman" pitchFamily="18" charset="0"/>
                        </a:rPr>
                        <a:t>Smart portable</a:t>
                      </a:r>
                      <a:r>
                        <a:rPr lang="en-IN" sz="1400" baseline="0" dirty="0" smtClean="0">
                          <a:latin typeface="Times New Roman" pitchFamily="18" charset="0"/>
                          <a:cs typeface="Times New Roman" pitchFamily="18" charset="0"/>
                        </a:rPr>
                        <a:t> assistant system for blind </a:t>
                      </a:r>
                      <a:endParaRPr lang="en-IN" sz="1400" dirty="0" smtClean="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96422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PROBLEM DEFINITION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1560" y="2489200"/>
            <a:ext cx="8352927" cy="4108152"/>
          </a:xfrm>
        </p:spPr>
        <p:txBody>
          <a:bodyPr>
            <a:normAutofit fontScale="92500" lnSpcReduction="10000"/>
          </a:bodyPr>
          <a:lstStyle/>
          <a:p>
            <a:pPr>
              <a:buClr>
                <a:schemeClr val="tx2">
                  <a:lumMod val="60000"/>
                  <a:lumOff val="40000"/>
                </a:schemeClr>
              </a:buClr>
              <a:buFont typeface="Wingdings" pitchFamily="2" charset="2"/>
              <a:buChar char="v"/>
            </a:pPr>
            <a:r>
              <a:rPr lang="en-US" b="1" dirty="0">
                <a:latin typeface="Times New Roman" pitchFamily="18" charset="0"/>
                <a:cs typeface="Times New Roman" pitchFamily="18" charset="0"/>
              </a:rPr>
              <a:t> </a:t>
            </a:r>
            <a:r>
              <a:rPr lang="en-US" dirty="0" smtClean="0">
                <a:latin typeface="Times New Roman" pitchFamily="18" charset="0"/>
                <a:cs typeface="Times New Roman" pitchFamily="18" charset="0"/>
              </a:rPr>
              <a:t>Blindness </a:t>
            </a:r>
            <a:r>
              <a:rPr lang="en-US" dirty="0">
                <a:latin typeface="Times New Roman" pitchFamily="18" charset="0"/>
                <a:cs typeface="Times New Roman" pitchFamily="18" charset="0"/>
              </a:rPr>
              <a:t>is a state of lacking the visual perception due to neurological or physiological factors. </a:t>
            </a:r>
            <a:endParaRPr lang="en-US"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sz="1700" dirty="0" smtClean="0">
                <a:latin typeface="Times New Roman" pitchFamily="18" charset="0"/>
                <a:cs typeface="Times New Roman" pitchFamily="18" charset="0"/>
              </a:rPr>
              <a:t>The </a:t>
            </a:r>
            <a:r>
              <a:rPr lang="en-US" sz="1700" dirty="0">
                <a:latin typeface="Times New Roman" pitchFamily="18" charset="0"/>
                <a:cs typeface="Times New Roman" pitchFamily="18" charset="0"/>
              </a:rPr>
              <a:t>partial blindness represents the lack of integration in the growth of the optic visual or nerve </a:t>
            </a:r>
            <a:r>
              <a:rPr lang="en-US" sz="1700" dirty="0" smtClean="0">
                <a:latin typeface="Times New Roman" pitchFamily="18" charset="0"/>
                <a:cs typeface="Times New Roman" pitchFamily="18" charset="0"/>
              </a:rPr>
              <a:t>center </a:t>
            </a:r>
            <a:r>
              <a:rPr lang="en-US" sz="1700" dirty="0">
                <a:latin typeface="Times New Roman" pitchFamily="18" charset="0"/>
                <a:cs typeface="Times New Roman" pitchFamily="18" charset="0"/>
              </a:rPr>
              <a:t>of the eye, and total blindness is the full absence of the visual light perception</a:t>
            </a:r>
            <a:r>
              <a:rPr lang="en-US" sz="1700" dirty="0" smtClean="0">
                <a:latin typeface="Times New Roman" pitchFamily="18" charset="0"/>
                <a:cs typeface="Times New Roman" pitchFamily="18" charset="0"/>
              </a:rPr>
              <a:t>.</a:t>
            </a:r>
          </a:p>
          <a:p>
            <a:pPr>
              <a:buClr>
                <a:schemeClr val="tx2">
                  <a:lumMod val="60000"/>
                  <a:lumOff val="40000"/>
                </a:schemeClr>
              </a:buClr>
              <a:buFont typeface="Wingdings" pitchFamily="2" charset="2"/>
              <a:buChar char="v"/>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In this work, cheap, a simple friendly user, smart blind guidance system is designed and implemented to improve the mobility of both blind and visually impaired people in a specific area. </a:t>
            </a:r>
            <a:endParaRPr lang="en-US" sz="1700" dirty="0" smtClean="0">
              <a:latin typeface="Times New Roman" pitchFamily="18" charset="0"/>
              <a:cs typeface="Times New Roman" pitchFamily="18" charset="0"/>
            </a:endParaRPr>
          </a:p>
          <a:p>
            <a:pPr>
              <a:buClr>
                <a:schemeClr val="tx2">
                  <a:lumMod val="60000"/>
                  <a:lumOff val="40000"/>
                </a:schemeClr>
              </a:buClr>
              <a:buFont typeface="Wingdings" pitchFamily="2" charset="2"/>
              <a:buChar char="v"/>
            </a:pPr>
            <a:r>
              <a:rPr lang="en-US" sz="1700" dirty="0" smtClean="0">
                <a:latin typeface="Times New Roman" pitchFamily="18" charset="0"/>
                <a:cs typeface="Times New Roman" pitchFamily="18" charset="0"/>
              </a:rPr>
              <a:t>The </a:t>
            </a:r>
            <a:r>
              <a:rPr lang="en-US" sz="1700" dirty="0">
                <a:latin typeface="Times New Roman" pitchFamily="18" charset="0"/>
                <a:cs typeface="Times New Roman" pitchFamily="18" charset="0"/>
              </a:rPr>
              <a:t>proposed work includes a wearable equipment consists of light weight blind stick and sensor based obstacle detection circuit is developed to help the blind person to navigate alone safely and to avoid any obstacles that may be encountered, whether fixed or mobile, to prevent any possible accident</a:t>
            </a:r>
            <a:r>
              <a:rPr lang="en-US" sz="1700" dirty="0" smtClean="0">
                <a:latin typeface="Times New Roman" pitchFamily="18" charset="0"/>
                <a:cs typeface="Times New Roman" pitchFamily="18" charset="0"/>
              </a:rPr>
              <a:t>.</a:t>
            </a:r>
          </a:p>
          <a:p>
            <a:pPr>
              <a:buClr>
                <a:schemeClr val="tx2">
                  <a:lumMod val="60000"/>
                  <a:lumOff val="40000"/>
                </a:schemeClr>
              </a:buClr>
              <a:buFont typeface="Wingdings" pitchFamily="2" charset="2"/>
              <a:buChar char="v"/>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The main objective of this project is to develop an application for blind people to detect the objects in various directions, detecting pits and manholes on the ground to make free to walk Detecting objects using image processing can be used in multiple industrial as well as social applications</a:t>
            </a:r>
            <a:endParaRPr lang="en-US" sz="1700" dirty="0" smtClean="0">
              <a:latin typeface="Times New Roman" panose="02020603050405020304" pitchFamily="18" charset="0"/>
              <a:cs typeface="Times New Roman" panose="02020603050405020304" pitchFamily="18" charset="0"/>
            </a:endParaRPr>
          </a:p>
          <a:p>
            <a:pPr marL="0" indent="0" algn="just">
              <a:buClr>
                <a:schemeClr val="tx2">
                  <a:lumMod val="60000"/>
                  <a:lumOff val="40000"/>
                </a:schemeClr>
              </a:buClr>
              <a:buNone/>
            </a:pPr>
            <a:endParaRPr lang="en-US" dirty="0">
              <a:latin typeface="Times New Roman" panose="02020603050405020304" pitchFamily="18" charset="0"/>
              <a:cs typeface="Times New Roman" panose="02020603050405020304" pitchFamily="18" charset="0"/>
            </a:endParaRPr>
          </a:p>
          <a:p>
            <a:pPr algn="just">
              <a:buClr>
                <a:schemeClr val="tx2">
                  <a:lumMod val="60000"/>
                  <a:lumOff val="40000"/>
                </a:schemeClr>
              </a:buCl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051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48680"/>
            <a:ext cx="7488832" cy="1224135"/>
          </a:xfrm>
        </p:spPr>
        <p:txBody>
          <a:bodyPr>
            <a:normAutofit fontScale="90000"/>
          </a:bodyPr>
          <a:lstStyle/>
          <a:p>
            <a:pPr algn="l"/>
            <a:r>
              <a:rPr lang="en-IN" sz="3600" b="1" dirty="0" smtClean="0">
                <a:latin typeface="Times New Roman" panose="02020603050405020304" pitchFamily="18" charset="0"/>
                <a:cs typeface="Times New Roman" panose="02020603050405020304" pitchFamily="18" charset="0"/>
              </a:rPr>
              <a:t/>
            </a:r>
            <a:br>
              <a:rPr lang="en-IN" sz="3600" b="1" dirty="0" smtClean="0">
                <a:latin typeface="Times New Roman" panose="02020603050405020304" pitchFamily="18" charset="0"/>
                <a:cs typeface="Times New Roman" panose="02020603050405020304" pitchFamily="18" charset="0"/>
              </a:rPr>
            </a:br>
            <a:r>
              <a:rPr lang="en-IN" sz="3600" b="1" dirty="0" smtClean="0">
                <a:latin typeface="Times New Roman" panose="02020603050405020304" pitchFamily="18" charset="0"/>
                <a:cs typeface="Times New Roman" panose="02020603050405020304" pitchFamily="18" charset="0"/>
              </a:rPr>
              <a:t>DEVELOPMENT ENVIRONMENT</a:t>
            </a:r>
            <a:r>
              <a:rPr lang="en-US" dirty="0"/>
              <a:t/>
            </a:r>
            <a:br>
              <a:rPr lang="en-US" dirty="0"/>
            </a:br>
            <a:endParaRPr lang="en-US" dirty="0"/>
          </a:p>
        </p:txBody>
      </p:sp>
      <p:sp>
        <p:nvSpPr>
          <p:cNvPr id="3" name="Content Placeholder 2"/>
          <p:cNvSpPr>
            <a:spLocks noGrp="1"/>
          </p:cNvSpPr>
          <p:nvPr>
            <p:ph idx="1"/>
          </p:nvPr>
        </p:nvSpPr>
        <p:spPr>
          <a:xfrm>
            <a:off x="539552" y="2196444"/>
            <a:ext cx="8496944" cy="4328899"/>
          </a:xfrm>
        </p:spPr>
        <p:txBody>
          <a:bodyPr>
            <a:normAutofit/>
          </a:bodyPr>
          <a:lstStyle/>
          <a:p>
            <a:pPr marL="0" lvl="0" indent="0">
              <a:buClr>
                <a:schemeClr val="tx2">
                  <a:lumMod val="60000"/>
                  <a:lumOff val="40000"/>
                </a:schemeClr>
              </a:buClr>
              <a:buNone/>
            </a:pPr>
            <a:r>
              <a:rPr lang="en-US" sz="2000" b="1" dirty="0" smtClean="0">
                <a:latin typeface="Times New Roman" panose="02020603050405020304" pitchFamily="18" charset="0"/>
                <a:cs typeface="Times New Roman" panose="02020603050405020304" pitchFamily="18" charset="0"/>
              </a:rPr>
              <a:t>HARDWARE ENVIRONMENT</a:t>
            </a:r>
          </a:p>
          <a:p>
            <a:pPr lvl="0">
              <a:buClr>
                <a:schemeClr val="tx2">
                  <a:lumMod val="60000"/>
                  <a:lumOff val="40000"/>
                </a:schemeClr>
              </a:buClr>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Raspberry pi kit</a:t>
            </a:r>
            <a:endParaRPr lang="en-US" sz="2000" dirty="0">
              <a:latin typeface="Times New Roman" panose="02020603050405020304" pitchFamily="18" charset="0"/>
              <a:cs typeface="Times New Roman" panose="02020603050405020304" pitchFamily="18" charset="0"/>
            </a:endParaRPr>
          </a:p>
          <a:p>
            <a:pPr lvl="0">
              <a:buClr>
                <a:schemeClr val="tx2">
                  <a:lumMod val="60000"/>
                  <a:lumOff val="40000"/>
                </a:schemeClr>
              </a:buClr>
              <a:buFont typeface="Wingdings" panose="05000000000000000000" pitchFamily="2" charset="2"/>
              <a:buChar char="v"/>
            </a:pPr>
            <a:r>
              <a:rPr lang="en-IN" sz="2000" dirty="0" smtClean="0">
                <a:latin typeface="Times New Roman" panose="02020603050405020304" pitchFamily="18" charset="0"/>
                <a:cs typeface="Times New Roman" panose="02020603050405020304" pitchFamily="18" charset="0"/>
              </a:rPr>
              <a:t>Camera</a:t>
            </a:r>
            <a:endParaRPr lang="en-US" sz="2000" dirty="0">
              <a:latin typeface="Times New Roman" panose="02020603050405020304" pitchFamily="18" charset="0"/>
              <a:cs typeface="Times New Roman" panose="02020603050405020304" pitchFamily="18" charset="0"/>
            </a:endParaRPr>
          </a:p>
          <a:p>
            <a:pPr lvl="0">
              <a:buClr>
                <a:schemeClr val="tx2">
                  <a:lumMod val="60000"/>
                  <a:lumOff val="40000"/>
                </a:schemeClr>
              </a:buCl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Haptic </a:t>
            </a:r>
            <a:r>
              <a:rPr lang="en-IN" sz="2000" dirty="0" smtClean="0">
                <a:latin typeface="Times New Roman" panose="02020603050405020304" pitchFamily="18" charset="0"/>
                <a:cs typeface="Times New Roman" panose="02020603050405020304" pitchFamily="18" charset="0"/>
              </a:rPr>
              <a:t>strip</a:t>
            </a:r>
          </a:p>
          <a:p>
            <a:pPr marL="0" lvl="0" indent="0">
              <a:buClr>
                <a:schemeClr val="tx2">
                  <a:lumMod val="60000"/>
                  <a:lumOff val="40000"/>
                </a:schemeClr>
              </a:buClr>
              <a:buNone/>
            </a:pPr>
            <a:r>
              <a:rPr lang="en-US" sz="2000" b="1" dirty="0" smtClean="0">
                <a:latin typeface="Times New Roman" panose="02020603050405020304" pitchFamily="18" charset="0"/>
                <a:cs typeface="Times New Roman" panose="02020603050405020304" pitchFamily="18" charset="0"/>
              </a:rPr>
              <a:t>SOFTWARE ENVIRONMENT</a:t>
            </a:r>
          </a:p>
          <a:p>
            <a:pPr lvl="0" algn="just">
              <a:buClr>
                <a:schemeClr val="tx2">
                  <a:lumMod val="60000"/>
                  <a:lumOff val="40000"/>
                </a:schemeClr>
              </a:buCl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Raspberry pi OS: </a:t>
            </a:r>
            <a:r>
              <a:rPr lang="en-IN" sz="2000" dirty="0" err="1">
                <a:latin typeface="Times New Roman" panose="02020603050405020304" pitchFamily="18" charset="0"/>
                <a:cs typeface="Times New Roman" panose="02020603050405020304" pitchFamily="18" charset="0"/>
              </a:rPr>
              <a:t>Raspbian</a:t>
            </a:r>
            <a:r>
              <a:rPr lang="en-IN" sz="2000" dirty="0">
                <a:latin typeface="Times New Roman" panose="02020603050405020304" pitchFamily="18" charset="0"/>
                <a:cs typeface="Times New Roman" panose="02020603050405020304" pitchFamily="18" charset="0"/>
              </a:rPr>
              <a:t> stretch</a:t>
            </a:r>
            <a:endParaRPr lang="en-US" sz="2000" dirty="0">
              <a:latin typeface="Times New Roman" panose="02020603050405020304" pitchFamily="18" charset="0"/>
              <a:cs typeface="Times New Roman" panose="02020603050405020304" pitchFamily="18" charset="0"/>
            </a:endParaRPr>
          </a:p>
          <a:p>
            <a:pPr lvl="0" algn="just">
              <a:buClr>
                <a:schemeClr val="tx2">
                  <a:lumMod val="60000"/>
                  <a:lumOff val="40000"/>
                </a:schemeClr>
              </a:buCl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Programming platform: python 3 IDLE</a:t>
            </a:r>
            <a:endParaRPr lang="en-US" sz="2000" dirty="0">
              <a:latin typeface="Times New Roman" panose="02020603050405020304" pitchFamily="18" charset="0"/>
              <a:cs typeface="Times New Roman" panose="02020603050405020304" pitchFamily="18" charset="0"/>
            </a:endParaRPr>
          </a:p>
          <a:p>
            <a:pPr lvl="0" algn="just">
              <a:buClr>
                <a:schemeClr val="tx2">
                  <a:lumMod val="60000"/>
                  <a:lumOff val="40000"/>
                </a:schemeClr>
              </a:buCl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Programing language: python 3</a:t>
            </a:r>
            <a:endParaRPr lang="en-US" sz="2000" dirty="0">
              <a:latin typeface="Times New Roman" panose="02020603050405020304" pitchFamily="18" charset="0"/>
              <a:cs typeface="Times New Roman" panose="02020603050405020304" pitchFamily="18" charset="0"/>
            </a:endParaRPr>
          </a:p>
          <a:p>
            <a:pPr lvl="0" algn="just">
              <a:buClr>
                <a:schemeClr val="tx2">
                  <a:lumMod val="60000"/>
                  <a:lumOff val="40000"/>
                </a:schemeClr>
              </a:buCl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Library: </a:t>
            </a:r>
            <a:r>
              <a:rPr lang="en-IN" sz="2000" dirty="0" err="1">
                <a:latin typeface="Times New Roman" panose="02020603050405020304" pitchFamily="18" charset="0"/>
                <a:cs typeface="Times New Roman" panose="02020603050405020304" pitchFamily="18" charset="0"/>
              </a:rPr>
              <a:t>OpenCV</a:t>
            </a:r>
            <a:endParaRPr lang="en-US" sz="2000" dirty="0">
              <a:latin typeface="Times New Roman" panose="02020603050405020304" pitchFamily="18" charset="0"/>
              <a:cs typeface="Times New Roman" panose="02020603050405020304" pitchFamily="18" charset="0"/>
            </a:endParaRPr>
          </a:p>
          <a:p>
            <a:pPr marL="0" lvl="0" indent="0">
              <a:buClr>
                <a:schemeClr val="tx2">
                  <a:lumMod val="60000"/>
                  <a:lumOff val="40000"/>
                </a:schemeClr>
              </a:buClr>
              <a:buNone/>
            </a:pPr>
            <a:endParaRPr lang="en-US" sz="20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2909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SYSTEM ARCHITECTURE</a:t>
            </a:r>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84" y="2132856"/>
            <a:ext cx="7754432" cy="4267796"/>
          </a:xfrm>
          <a:prstGeom prst="rect">
            <a:avLst/>
          </a:prstGeom>
        </p:spPr>
      </p:pic>
    </p:spTree>
    <p:extLst>
      <p:ext uri="{BB962C8B-B14F-4D97-AF65-F5344CB8AC3E}">
        <p14:creationId xmlns:p14="http://schemas.microsoft.com/office/powerpoint/2010/main" val="2178434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6454066" cy="1088285"/>
          </a:xfrm>
        </p:spPr>
        <p:txBody>
          <a:bodyPr>
            <a:normAutofit fontScale="90000"/>
          </a:bodyPr>
          <a:lstStyle/>
          <a:p>
            <a:pPr algn="l"/>
            <a:r>
              <a:rPr lang="en-US" b="1" dirty="0"/>
              <a:t> </a:t>
            </a:r>
            <a:r>
              <a:rPr lang="en-US" b="1" dirty="0" smtClean="0"/>
              <a:t/>
            </a:r>
            <a:br>
              <a:rPr lang="en-US" b="1" dirty="0" smtClean="0"/>
            </a:br>
            <a:r>
              <a:rPr lang="en-US" b="1" dirty="0" smtClean="0"/>
              <a:t>              </a:t>
            </a:r>
            <a:r>
              <a:rPr lang="en-US" sz="3600" b="1" dirty="0" smtClean="0">
                <a:latin typeface="Times New Roman" pitchFamily="18" charset="0"/>
                <a:cs typeface="Times New Roman" pitchFamily="18" charset="0"/>
              </a:rPr>
              <a:t>SYSTEM DESIGN</a:t>
            </a:r>
            <a:r>
              <a:rPr lang="en-US" sz="3600" b="1" dirty="0" smtClean="0"/>
              <a:t/>
            </a:r>
            <a:br>
              <a:rPr lang="en-US" sz="3600" b="1" dirty="0" smtClean="0"/>
            </a:br>
            <a:r>
              <a:rPr lang="en-US" sz="3600" b="1" dirty="0" smtClean="0">
                <a:latin typeface="Times New Roman" pitchFamily="18" charset="0"/>
                <a:cs typeface="Times New Roman" pitchFamily="18" charset="0"/>
              </a:rPr>
              <a:t>BLOCK DIAGRAM</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2636912"/>
            <a:ext cx="79928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834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ER DIAGRAM</a:t>
            </a:r>
            <a:endParaRPr lang="en-IN" b="1" dirty="0">
              <a:latin typeface="Times New Roman" pitchFamily="18" charset="0"/>
              <a:cs typeface="Times New Roman"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754" y="2204864"/>
            <a:ext cx="6147566" cy="3814936"/>
          </a:xfrm>
        </p:spPr>
      </p:pic>
    </p:spTree>
    <p:extLst>
      <p:ext uri="{BB962C8B-B14F-4D97-AF65-F5344CB8AC3E}">
        <p14:creationId xmlns:p14="http://schemas.microsoft.com/office/powerpoint/2010/main" val="13871558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1364</TotalTime>
  <Words>1074</Words>
  <Application>Microsoft Office PowerPoint</Application>
  <PresentationFormat>On-screen Show (4:3)</PresentationFormat>
  <Paragraphs>137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Ion Boardroom</vt:lpstr>
      <vt:lpstr>OBJECT DETECTION AND IDENTIFICATION FOR DEAF AND BLIND PEOPLE IN A VIDEO SCENE</vt:lpstr>
      <vt:lpstr> INTRODUCTION </vt:lpstr>
      <vt:lpstr>LITERATURE SURVEY</vt:lpstr>
      <vt:lpstr>LITERATURE SURVEY</vt:lpstr>
      <vt:lpstr>PROBLEM DEFINITION</vt:lpstr>
      <vt:lpstr> DEVELOPMENT ENVIRONMENT </vt:lpstr>
      <vt:lpstr>SYSTEM ARCHITECTURE</vt:lpstr>
      <vt:lpstr>                SYSTEM DESIGN BLOCK DIAGRAM </vt:lpstr>
      <vt:lpstr>ER DIAGRAM</vt:lpstr>
      <vt:lpstr>CLASS DIAGRAM</vt:lpstr>
      <vt:lpstr>USE CASE DIAGRAM</vt:lpstr>
      <vt:lpstr>SEQUENCE DIAGRAM</vt:lpstr>
      <vt:lpstr>ACTIVITY DIAGRAM</vt:lpstr>
      <vt:lpstr>STATE CHART DIAGRAM</vt:lpstr>
      <vt:lpstr>DEPLOYMENT DIAGRAM</vt:lpstr>
      <vt:lpstr>MODULE DESCRIPTION</vt:lpstr>
      <vt:lpstr>VIDEO ACQUISITION</vt:lpstr>
      <vt:lpstr>FEATURE EXTRACTION</vt:lpstr>
      <vt:lpstr>OBECT DETECTION</vt:lpstr>
      <vt:lpstr>TRAINING</vt:lpstr>
      <vt:lpstr>TESTING</vt:lpstr>
      <vt:lpstr>PERFORMANCE ANALYSIS TELEVISION</vt:lpstr>
      <vt:lpstr>PowerPoint Presentation</vt:lpstr>
      <vt:lpstr>                   SCREENSHOTS </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user</cp:lastModifiedBy>
  <cp:revision>115</cp:revision>
  <dcterms:created xsi:type="dcterms:W3CDTF">2020-02-07T18:19:09Z</dcterms:created>
  <dcterms:modified xsi:type="dcterms:W3CDTF">2022-05-25T01:08:53Z</dcterms:modified>
</cp:coreProperties>
</file>